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1" r:id="rId3"/>
    <p:sldId id="288" r:id="rId4"/>
    <p:sldId id="290" r:id="rId5"/>
    <p:sldId id="291" r:id="rId6"/>
    <p:sldId id="292" r:id="rId7"/>
    <p:sldId id="293" r:id="rId8"/>
    <p:sldId id="295" r:id="rId9"/>
    <p:sldId id="266" r:id="rId10"/>
    <p:sldId id="257" r:id="rId11"/>
    <p:sldId id="261" r:id="rId12"/>
    <p:sldId id="269" r:id="rId13"/>
    <p:sldId id="272" r:id="rId14"/>
    <p:sldId id="275" r:id="rId15"/>
    <p:sldId id="277" r:id="rId16"/>
    <p:sldId id="279" r:id="rId17"/>
    <p:sldId id="280" r:id="rId18"/>
    <p:sldId id="281" r:id="rId19"/>
    <p:sldId id="283" r:id="rId20"/>
    <p:sldId id="284" r:id="rId21"/>
    <p:sldId id="286" r:id="rId22"/>
    <p:sldId id="287" r:id="rId23"/>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140D"/>
    <a:srgbClr val="CF558C"/>
    <a:srgbClr val="740C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5407" autoAdjust="0"/>
  </p:normalViewPr>
  <p:slideViewPr>
    <p:cSldViewPr snapToGrid="0">
      <p:cViewPr varScale="1">
        <p:scale>
          <a:sx n="51" d="100"/>
          <a:sy n="51" d="100"/>
        </p:scale>
        <p:origin x="102"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1245283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382027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38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3711558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79611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3209263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1112556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144726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46005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BD79E-2F94-4F20-8B47-E64EC4BDA26F}"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311001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ABD79E-2F94-4F20-8B47-E64EC4BDA26F}"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636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ABD79E-2F94-4F20-8B47-E64EC4BDA26F}" type="datetimeFigureOut">
              <a:rPr lang="ar-EG" smtClean="0"/>
              <a:t>01/08/1441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391217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ABD79E-2F94-4F20-8B47-E64EC4BDA26F}" type="datetimeFigureOut">
              <a:rPr lang="ar-EG" smtClean="0"/>
              <a:t>01/08/1441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750677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BD79E-2F94-4F20-8B47-E64EC4BDA26F}" type="datetimeFigureOut">
              <a:rPr lang="ar-EG" smtClean="0"/>
              <a:t>01/08/1441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135064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ABD79E-2F94-4F20-8B47-E64EC4BDA26F}"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47245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ABD79E-2F94-4F20-8B47-E64EC4BDA26F}"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C550FB5-2904-4157-89EB-CA9192276576}" type="slidenum">
              <a:rPr lang="ar-EG" smtClean="0"/>
              <a:t>‹#›</a:t>
            </a:fld>
            <a:endParaRPr lang="ar-EG"/>
          </a:p>
        </p:txBody>
      </p:sp>
    </p:spTree>
    <p:extLst>
      <p:ext uri="{BB962C8B-B14F-4D97-AF65-F5344CB8AC3E}">
        <p14:creationId xmlns:p14="http://schemas.microsoft.com/office/powerpoint/2010/main" val="1527659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ABD79E-2F94-4F20-8B47-E64EC4BDA26F}" type="datetimeFigureOut">
              <a:rPr lang="ar-EG" smtClean="0"/>
              <a:t>01/08/1441</a:t>
            </a:fld>
            <a:endParaRPr lang="ar-EG"/>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C550FB5-2904-4157-89EB-CA9192276576}" type="slidenum">
              <a:rPr lang="ar-EG" smtClean="0"/>
              <a:t>‹#›</a:t>
            </a:fld>
            <a:endParaRPr lang="ar-EG"/>
          </a:p>
        </p:txBody>
      </p:sp>
    </p:spTree>
    <p:extLst>
      <p:ext uri="{BB962C8B-B14F-4D97-AF65-F5344CB8AC3E}">
        <p14:creationId xmlns:p14="http://schemas.microsoft.com/office/powerpoint/2010/main" val="4243712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3B0C673-56CE-45DD-AA03-6C7E50CEB4DD}"/>
              </a:ext>
            </a:extLst>
          </p:cNvPr>
          <p:cNvSpPr>
            <a:spLocks noGrp="1"/>
          </p:cNvSpPr>
          <p:nvPr>
            <p:ph type="subTitle" idx="1"/>
          </p:nvPr>
        </p:nvSpPr>
        <p:spPr>
          <a:xfrm>
            <a:off x="1524000" y="2855912"/>
            <a:ext cx="9144000" cy="3678238"/>
          </a:xfrm>
        </p:spPr>
        <p:txBody>
          <a:bodyPr>
            <a:normAutofit/>
          </a:bodyPr>
          <a:lstStyle/>
          <a:p>
            <a:pPr algn="l"/>
            <a:r>
              <a:rPr lang="en-GB" sz="2800" b="1" dirty="0">
                <a:solidFill>
                  <a:prstClr val="black"/>
                </a:solidFill>
                <a:latin typeface="Times New Roman" panose="02020603050405020304" pitchFamily="18" charset="0"/>
                <a:ea typeface="+mj-ea"/>
                <a:cs typeface="Times New Roman" panose="02020603050405020304" pitchFamily="18" charset="0"/>
              </a:rPr>
              <a:t> </a:t>
            </a:r>
            <a:endParaRPr lang="en-GB" sz="1800" dirty="0">
              <a:solidFill>
                <a:srgbClr val="FF0000"/>
              </a:solidFill>
            </a:endParaRPr>
          </a:p>
        </p:txBody>
      </p:sp>
      <p:sp>
        <p:nvSpPr>
          <p:cNvPr id="5" name="Title 1">
            <a:extLst>
              <a:ext uri="{FF2B5EF4-FFF2-40B4-BE49-F238E27FC236}">
                <a16:creationId xmlns:a16="http://schemas.microsoft.com/office/drawing/2014/main" id="{5C975DF1-8231-4483-A685-FF1CFA2AC74A}"/>
              </a:ext>
            </a:extLst>
          </p:cNvPr>
          <p:cNvSpPr>
            <a:spLocks noGrp="1"/>
          </p:cNvSpPr>
          <p:nvPr>
            <p:ph type="ctrTitle"/>
          </p:nvPr>
        </p:nvSpPr>
        <p:spPr>
          <a:xfrm>
            <a:off x="1557418" y="0"/>
            <a:ext cx="9144000" cy="1333503"/>
          </a:xfrm>
        </p:spPr>
        <p:txBody>
          <a:bodyPr>
            <a:normAutofit fontScale="90000"/>
          </a:bodyPr>
          <a:lstStyle>
            <a:lvl1pPr marL="0" marR="0" indent="0" algn="ctr" defTabSz="914400" rtl="0" eaLnBrk="1" fontAlgn="auto" latinLnBrk="0" hangingPunct="1">
              <a:lnSpc>
                <a:spcPct val="100000"/>
              </a:lnSpc>
              <a:spcBef>
                <a:spcPts val="0"/>
              </a:spcBef>
              <a:spcAft>
                <a:spcPts val="0"/>
              </a:spcAft>
              <a:buClrTx/>
              <a:buSzTx/>
              <a:buFontTx/>
              <a:buNone/>
              <a:tabLst>
                <a:tab pos="1209675" algn="l"/>
              </a:tabLst>
              <a:defRPr sz="2400">
                <a:cs typeface="+mj-cs"/>
              </a:defRPr>
            </a:lvl1pPr>
          </a:lstStyle>
          <a:p>
            <a:pPr algn="ctr">
              <a:spcAft>
                <a:spcPts val="0"/>
              </a:spcAft>
              <a:tabLst>
                <a:tab pos="1209675" algn="l"/>
              </a:tabLst>
            </a:pPr>
            <a:r>
              <a:rPr lang="ar-EG" sz="2000" b="1" dirty="0">
                <a:effectLst/>
                <a:latin typeface="Times New Roman" panose="02020603050405020304" pitchFamily="18" charset="0"/>
                <a:ea typeface="Times New Roman" panose="02020603050405020304" pitchFamily="18" charset="0"/>
              </a:rPr>
              <a:t> </a:t>
            </a:r>
            <a:r>
              <a:rPr lang="ar-EG" sz="2700" b="1" dirty="0">
                <a:effectLst/>
                <a:latin typeface="Times New Roman" panose="02020603050405020304" pitchFamily="18" charset="0"/>
                <a:ea typeface="Times New Roman" panose="02020603050405020304" pitchFamily="18" charset="0"/>
              </a:rPr>
              <a:t>جامعة بنها</a:t>
            </a:r>
            <a:br>
              <a:rPr lang="ar-EG" sz="2700" b="1" dirty="0">
                <a:effectLst/>
                <a:latin typeface="Times New Roman" panose="02020603050405020304" pitchFamily="18" charset="0"/>
                <a:ea typeface="Times New Roman" panose="02020603050405020304" pitchFamily="18" charset="0"/>
              </a:rPr>
            </a:br>
            <a:r>
              <a:rPr lang="ar-EG" sz="2700" b="1" dirty="0">
                <a:effectLst/>
                <a:latin typeface="Times New Roman" panose="02020603050405020304" pitchFamily="18" charset="0"/>
                <a:ea typeface="Times New Roman" panose="02020603050405020304" pitchFamily="18" charset="0"/>
              </a:rPr>
              <a:t>كلية الاداب</a:t>
            </a:r>
            <a:br>
              <a:rPr lang="ar-EG" sz="2700" b="1" dirty="0">
                <a:effectLst/>
                <a:latin typeface="Times New Roman" panose="02020603050405020304" pitchFamily="18" charset="0"/>
                <a:ea typeface="Times New Roman" panose="02020603050405020304" pitchFamily="18" charset="0"/>
              </a:rPr>
            </a:br>
            <a:r>
              <a:rPr lang="ar-EG" sz="2700" b="1" dirty="0">
                <a:effectLst/>
                <a:latin typeface="Times New Roman" panose="02020603050405020304" pitchFamily="18" charset="0"/>
                <a:ea typeface="Times New Roman" panose="02020603050405020304" pitchFamily="18" charset="0"/>
              </a:rPr>
              <a:t>قسم اللغة الانجليزية</a:t>
            </a:r>
            <a:br>
              <a:rPr lang="ar-EG" sz="2000" b="1" dirty="0">
                <a:effectLst/>
                <a:latin typeface="Times New Roman" panose="02020603050405020304" pitchFamily="18" charset="0"/>
                <a:ea typeface="Times New Roman" panose="02020603050405020304" pitchFamily="18" charset="0"/>
              </a:rPr>
            </a:br>
            <a:endParaRPr lang="en-GB" sz="1100" dirty="0">
              <a:effectLst/>
              <a:latin typeface="Times New Roman" panose="02020603050405020304" pitchFamily="18" charset="0"/>
              <a:ea typeface="Times New Roman" panose="02020603050405020304" pitchFamily="18" charset="0"/>
            </a:endParaRPr>
          </a:p>
        </p:txBody>
      </p:sp>
      <p:pic>
        <p:nvPicPr>
          <p:cNvPr id="6" name="Picture 5" descr="شعار الجامعة ألوان">
            <a:extLst>
              <a:ext uri="{FF2B5EF4-FFF2-40B4-BE49-F238E27FC236}">
                <a16:creationId xmlns:a16="http://schemas.microsoft.com/office/drawing/2014/main" id="{27D54B29-A58A-49D2-8430-64F94057218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57418" y="571502"/>
            <a:ext cx="1104900" cy="609600"/>
          </a:xfrm>
          <a:prstGeom prst="rect">
            <a:avLst/>
          </a:prstGeom>
          <a:noFill/>
        </p:spPr>
      </p:pic>
      <p:pic>
        <p:nvPicPr>
          <p:cNvPr id="7" name="Picture 6">
            <a:extLst>
              <a:ext uri="{FF2B5EF4-FFF2-40B4-BE49-F238E27FC236}">
                <a16:creationId xmlns:a16="http://schemas.microsoft.com/office/drawing/2014/main" id="{CAD1A9B4-5935-4363-9861-7943E40F37A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224247" y="482602"/>
            <a:ext cx="1029335" cy="698500"/>
          </a:xfrm>
          <a:prstGeom prst="rect">
            <a:avLst/>
          </a:prstGeom>
          <a:noFill/>
          <a:ln>
            <a:noFill/>
          </a:ln>
        </p:spPr>
      </p:pic>
      <p:sp>
        <p:nvSpPr>
          <p:cNvPr id="9" name="Rectangle 8">
            <a:extLst>
              <a:ext uri="{FF2B5EF4-FFF2-40B4-BE49-F238E27FC236}">
                <a16:creationId xmlns:a16="http://schemas.microsoft.com/office/drawing/2014/main" id="{27D93CE7-4327-4E18-B1E2-AE491E7E179C}"/>
              </a:ext>
            </a:extLst>
          </p:cNvPr>
          <p:cNvSpPr/>
          <p:nvPr/>
        </p:nvSpPr>
        <p:spPr>
          <a:xfrm>
            <a:off x="1788160" y="2305616"/>
            <a:ext cx="8249920" cy="4401205"/>
          </a:xfrm>
          <a:prstGeom prst="rect">
            <a:avLst/>
          </a:prstGeom>
        </p:spPr>
        <p:txBody>
          <a:bodyPr wrap="square">
            <a:spAutoFit/>
          </a:bodyPr>
          <a:lstStyle/>
          <a:p>
            <a:pPr lvl="0" algn="ctr">
              <a:tabLst>
                <a:tab pos="1209675" algn="l"/>
              </a:tabLst>
            </a:pPr>
            <a:r>
              <a:rPr lang="ar-EG" sz="4000" b="1" dirty="0">
                <a:solidFill>
                  <a:srgbClr val="C00000"/>
                </a:solidFill>
                <a:latin typeface="Times New Roman" panose="02020603050405020304" pitchFamily="18" charset="0"/>
                <a:ea typeface="Times New Roman" panose="02020603050405020304" pitchFamily="18" charset="0"/>
              </a:rPr>
              <a:t>الفرقةالاولي</a:t>
            </a:r>
          </a:p>
          <a:p>
            <a:pPr lvl="0" algn="ctr">
              <a:tabLst>
                <a:tab pos="1209675" algn="l"/>
              </a:tabLst>
            </a:pPr>
            <a:r>
              <a:rPr lang="ar-EG" sz="4000" b="1" dirty="0">
                <a:solidFill>
                  <a:srgbClr val="C00000"/>
                </a:solidFill>
                <a:latin typeface="Times New Roman" panose="02020603050405020304" pitchFamily="18" charset="0"/>
                <a:ea typeface="Times New Roman" panose="02020603050405020304" pitchFamily="18" charset="0"/>
              </a:rPr>
              <a:t>كلية التربية</a:t>
            </a:r>
          </a:p>
          <a:p>
            <a:pPr lvl="0" algn="ctr">
              <a:tabLst>
                <a:tab pos="1209675" algn="l"/>
              </a:tabLst>
            </a:pPr>
            <a:r>
              <a:rPr lang="en-GB" sz="4000" b="1" dirty="0" err="1">
                <a:solidFill>
                  <a:srgbClr val="C00000"/>
                </a:solidFill>
                <a:latin typeface="Times New Roman" panose="02020603050405020304" pitchFamily="18" charset="0"/>
                <a:ea typeface="Times New Roman" panose="02020603050405020304" pitchFamily="18" charset="0"/>
              </a:rPr>
              <a:t>مادة</a:t>
            </a:r>
            <a:r>
              <a:rPr lang="en-GB" sz="4000" b="1" dirty="0">
                <a:solidFill>
                  <a:srgbClr val="C00000"/>
                </a:solidFill>
                <a:latin typeface="Times New Roman" panose="02020603050405020304" pitchFamily="18" charset="0"/>
                <a:ea typeface="Times New Roman" panose="02020603050405020304" pitchFamily="18" charset="0"/>
              </a:rPr>
              <a:t> </a:t>
            </a:r>
            <a:r>
              <a:rPr lang="ar-EG" sz="4000" b="1" dirty="0">
                <a:solidFill>
                  <a:srgbClr val="C00000"/>
                </a:solidFill>
                <a:latin typeface="Times New Roman" panose="02020603050405020304" pitchFamily="18" charset="0"/>
                <a:ea typeface="Times New Roman" panose="02020603050405020304" pitchFamily="18" charset="0"/>
              </a:rPr>
              <a:t>القواعد</a:t>
            </a:r>
          </a:p>
          <a:p>
            <a:pPr lvl="0" algn="ctr">
              <a:tabLst>
                <a:tab pos="1209675" algn="l"/>
              </a:tabLst>
            </a:pPr>
            <a:r>
              <a:rPr lang="ar-EG" sz="4000" b="1" dirty="0">
                <a:solidFill>
                  <a:srgbClr val="C00000"/>
                </a:solidFill>
                <a:latin typeface="Times New Roman" panose="02020603050405020304" pitchFamily="18" charset="0"/>
                <a:ea typeface="Times New Roman" panose="02020603050405020304" pitchFamily="18" charset="0"/>
              </a:rPr>
              <a:t>أ.د. نازك محمد عبد اللطيف</a:t>
            </a:r>
          </a:p>
          <a:p>
            <a:pPr lvl="0" algn="ctr">
              <a:tabLst>
                <a:tab pos="1209675" algn="l"/>
              </a:tabLst>
            </a:pPr>
            <a:r>
              <a:rPr lang="ar-EG" sz="4000" b="1" dirty="0">
                <a:solidFill>
                  <a:srgbClr val="C00000"/>
                </a:solidFill>
                <a:latin typeface="Times New Roman" panose="02020603050405020304" pitchFamily="18" charset="0"/>
                <a:ea typeface="Times New Roman" panose="02020603050405020304" pitchFamily="18" charset="0"/>
              </a:rPr>
              <a:t>2019-2020</a:t>
            </a:r>
          </a:p>
          <a:p>
            <a:pPr algn="ctr">
              <a:tabLst>
                <a:tab pos="1209675" algn="l"/>
              </a:tabLst>
            </a:pPr>
            <a:r>
              <a:rPr lang="ar-EG" sz="4000" b="1" dirty="0">
                <a:solidFill>
                  <a:srgbClr val="0070C0"/>
                </a:solidFill>
              </a:rPr>
              <a:t>خطة المنهج</a:t>
            </a:r>
          </a:p>
          <a:p>
            <a:pPr lvl="0" algn="ctr">
              <a:tabLst>
                <a:tab pos="1209675" algn="l"/>
              </a:tabLst>
            </a:pPr>
            <a:endParaRPr lang="ar-EG" sz="4000" b="1"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68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1699" y="445477"/>
            <a:ext cx="8942851" cy="6214013"/>
          </a:xfrm>
        </p:spPr>
        <p:txBody>
          <a:bodyPr>
            <a:noAutofit/>
          </a:bodyPr>
          <a:lstStyle/>
          <a:p>
            <a:pPr lvl="0" algn="ctr" defTabSz="914400">
              <a:spcBef>
                <a:spcPts val="0"/>
              </a:spcBef>
              <a:buClrTx/>
              <a:buSzTx/>
            </a:pPr>
            <a:r>
              <a:rPr lang="en-US" sz="2400" b="1" dirty="0">
                <a:solidFill>
                  <a:srgbClr val="E76618"/>
                </a:solidFill>
                <a:latin typeface="Times New Roman" panose="02020603050405020304" pitchFamily="18" charset="0"/>
                <a:cs typeface="Times New Roman" panose="02020603050405020304" pitchFamily="18" charset="0"/>
              </a:rPr>
              <a:t>REGULAR VERBS</a:t>
            </a: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Regular verbs follow a standard set of rules for forming their present participle and past forms. The present participle is formed by adding-</a:t>
            </a:r>
            <a:r>
              <a:rPr lang="en-US" dirty="0" err="1">
                <a:solidFill>
                  <a:schemeClr val="tx1"/>
                </a:solidFill>
                <a:latin typeface="Times New Roman" panose="02020603050405020304" pitchFamily="18" charset="0"/>
                <a:cs typeface="Times New Roman" panose="02020603050405020304" pitchFamily="18" charset="0"/>
              </a:rPr>
              <a:t>ing.If</a:t>
            </a:r>
            <a:r>
              <a:rPr lang="en-US" dirty="0">
                <a:solidFill>
                  <a:schemeClr val="tx1"/>
                </a:solidFill>
                <a:latin typeface="Times New Roman" panose="02020603050405020304" pitchFamily="18" charset="0"/>
                <a:cs typeface="Times New Roman" panose="02020603050405020304" pitchFamily="18" charset="0"/>
              </a:rPr>
              <a:t> the verb ends with the letter </a:t>
            </a:r>
            <a:r>
              <a:rPr lang="en-US" dirty="0" err="1">
                <a:solidFill>
                  <a:schemeClr val="tx1"/>
                </a:solidFill>
                <a:latin typeface="Times New Roman" panose="02020603050405020304" pitchFamily="18" charset="0"/>
                <a:cs typeface="Times New Roman" panose="02020603050405020304" pitchFamily="18" charset="0"/>
              </a:rPr>
              <a:t>e,drop</a:t>
            </a:r>
            <a:r>
              <a:rPr lang="en-US" dirty="0">
                <a:solidFill>
                  <a:schemeClr val="tx1"/>
                </a:solidFill>
                <a:latin typeface="Times New Roman" panose="02020603050405020304" pitchFamily="18" charset="0"/>
                <a:cs typeface="Times New Roman" panose="02020603050405020304" pitchFamily="18" charset="0"/>
              </a:rPr>
              <a:t> the e before adding-</a:t>
            </a:r>
            <a:r>
              <a:rPr lang="en-US" dirty="0" err="1">
                <a:solidFill>
                  <a:schemeClr val="tx1"/>
                </a:solidFill>
                <a:latin typeface="Times New Roman" panose="02020603050405020304" pitchFamily="18" charset="0"/>
                <a:cs typeface="Times New Roman" panose="02020603050405020304" pitchFamily="18" charset="0"/>
              </a:rPr>
              <a:t>ing.The</a:t>
            </a:r>
            <a:r>
              <a:rPr lang="en-US" dirty="0">
                <a:solidFill>
                  <a:schemeClr val="tx1"/>
                </a:solidFill>
                <a:latin typeface="Times New Roman" panose="02020603050405020304" pitchFamily="18" charset="0"/>
                <a:cs typeface="Times New Roman" panose="02020603050405020304" pitchFamily="18" charset="0"/>
              </a:rPr>
              <a:t> past is formed by adding-</a:t>
            </a:r>
            <a:r>
              <a:rPr lang="en-US" dirty="0" err="1">
                <a:solidFill>
                  <a:schemeClr val="tx1"/>
                </a:solidFill>
                <a:latin typeface="Times New Roman" panose="02020603050405020304" pitchFamily="18" charset="0"/>
                <a:cs typeface="Times New Roman" panose="02020603050405020304" pitchFamily="18" charset="0"/>
              </a:rPr>
              <a:t>ed.If</a:t>
            </a:r>
            <a:r>
              <a:rPr lang="en-US" dirty="0">
                <a:solidFill>
                  <a:schemeClr val="tx1"/>
                </a:solidFill>
                <a:latin typeface="Times New Roman" panose="02020603050405020304" pitchFamily="18" charset="0"/>
                <a:cs typeface="Times New Roman" panose="02020603050405020304" pitchFamily="18" charset="0"/>
              </a:rPr>
              <a:t> the verb ends with the letter e, just add d.</a:t>
            </a: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link: present form linking: forms the present participle by adding -</a:t>
            </a:r>
            <a:r>
              <a:rPr lang="en-US" dirty="0" err="1">
                <a:solidFill>
                  <a:schemeClr val="tx1"/>
                </a:solidFill>
                <a:latin typeface="Times New Roman" panose="02020603050405020304" pitchFamily="18" charset="0"/>
                <a:cs typeface="Times New Roman" panose="02020603050405020304" pitchFamily="18" charset="0"/>
              </a:rPr>
              <a:t>ing</a:t>
            </a:r>
            <a:r>
              <a:rPr lang="en-US" dirty="0">
                <a:solidFill>
                  <a:schemeClr val="tx1"/>
                </a:solidFill>
                <a:latin typeface="Times New Roman" panose="02020603050405020304" pitchFamily="18" charset="0"/>
                <a:cs typeface="Times New Roman" panose="02020603050405020304" pitchFamily="18" charset="0"/>
              </a:rPr>
              <a:t> linked: forms the past and past participle by adding -ed</a:t>
            </a: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prepare: present form preparing: forms the present participle by dropping </a:t>
            </a:r>
            <a:r>
              <a:rPr lang="en-US" dirty="0" err="1">
                <a:solidFill>
                  <a:schemeClr val="tx1"/>
                </a:solidFill>
                <a:latin typeface="Times New Roman" panose="02020603050405020304" pitchFamily="18" charset="0"/>
                <a:cs typeface="Times New Roman" panose="02020603050405020304" pitchFamily="18" charset="0"/>
              </a:rPr>
              <a:t>theeand</a:t>
            </a:r>
            <a:r>
              <a:rPr lang="en-US" dirty="0">
                <a:solidFill>
                  <a:schemeClr val="tx1"/>
                </a:solidFill>
                <a:latin typeface="Times New Roman" panose="02020603050405020304" pitchFamily="18" charset="0"/>
                <a:cs typeface="Times New Roman" panose="02020603050405020304" pitchFamily="18" charset="0"/>
              </a:rPr>
              <a:t> adding-</a:t>
            </a:r>
            <a:r>
              <a:rPr lang="en-US" dirty="0" err="1">
                <a:solidFill>
                  <a:schemeClr val="tx1"/>
                </a:solidFill>
                <a:latin typeface="Times New Roman" panose="02020603050405020304" pitchFamily="18" charset="0"/>
                <a:cs typeface="Times New Roman" panose="02020603050405020304" pitchFamily="18" charset="0"/>
              </a:rPr>
              <a:t>ing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prepared:forms</a:t>
            </a:r>
            <a:r>
              <a:rPr lang="en-US" dirty="0">
                <a:solidFill>
                  <a:schemeClr val="tx1"/>
                </a:solidFill>
                <a:latin typeface="Times New Roman" panose="02020603050405020304" pitchFamily="18" charset="0"/>
                <a:cs typeface="Times New Roman" panose="02020603050405020304" pitchFamily="18" charset="0"/>
              </a:rPr>
              <a:t> the past and past participle by adding d.</a:t>
            </a: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Practice 1(the answer)</a:t>
            </a:r>
            <a:endParaRPr lang="ar-DZ" dirty="0">
              <a:solidFill>
                <a:schemeClr val="tx1"/>
              </a:solidFill>
              <a:latin typeface="Times New Roman" panose="02020603050405020304" pitchFamily="18" charset="0"/>
              <a:cs typeface="Times New Roman" panose="02020603050405020304" pitchFamily="18" charset="0"/>
            </a:endParaRP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1.Paul defined the word impetus for us.</a:t>
            </a: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3.The snow melted early this year. </a:t>
            </a:r>
          </a:p>
          <a:p>
            <a:pPr algn="l">
              <a:spcBef>
                <a:spcPts val="0"/>
              </a:spcBef>
            </a:pPr>
            <a:r>
              <a:rPr lang="en-US" dirty="0">
                <a:solidFill>
                  <a:schemeClr val="tx1"/>
                </a:solidFill>
                <a:latin typeface="Times New Roman" panose="02020603050405020304" pitchFamily="18" charset="0"/>
                <a:cs typeface="Times New Roman" panose="02020603050405020304" pitchFamily="18" charset="0"/>
              </a:rPr>
              <a:t>2.Water is leaked  through the roof.</a:t>
            </a:r>
            <a:endParaRPr lang="ar-EG" dirty="0">
              <a:solidFill>
                <a:schemeClr val="tx1"/>
              </a:solidFill>
              <a:latin typeface="Times New Roman" panose="02020603050405020304" pitchFamily="18" charset="0"/>
              <a:cs typeface="Times New Roman" panose="02020603050405020304" pitchFamily="18" charset="0"/>
            </a:endParaRPr>
          </a:p>
          <a:p>
            <a:pPr algn="l"/>
            <a:r>
              <a:rPr lang="ar-EG" sz="2000" b="1" dirty="0">
                <a:solidFill>
                  <a:srgbClr val="C00000"/>
                </a:solidFill>
                <a:latin typeface="Times New Roman" panose="02020603050405020304" pitchFamily="18" charset="0"/>
                <a:cs typeface="Times New Roman" panose="02020603050405020304" pitchFamily="18" charset="0"/>
              </a:rPr>
              <a:t>الرجاء حفظ الجداول ص 64 / 65 /66/ 67 /</a:t>
            </a:r>
            <a:endParaRPr lang="en-GB" sz="2000" b="1" dirty="0">
              <a:solidFill>
                <a:srgbClr val="C00000"/>
              </a:solidFill>
              <a:latin typeface="Times New Roman" panose="02020603050405020304" pitchFamily="18" charset="0"/>
              <a:cs typeface="Times New Roman" panose="02020603050405020304" pitchFamily="18" charset="0"/>
            </a:endParaRPr>
          </a:p>
          <a:p>
            <a:pPr algn="l"/>
            <a:endParaRPr lang="ar-EG" sz="2400" dirty="0">
              <a:solidFill>
                <a:schemeClr val="tx1"/>
              </a:solidFill>
            </a:endParaRPr>
          </a:p>
        </p:txBody>
      </p:sp>
    </p:spTree>
    <p:extLst>
      <p:ext uri="{BB962C8B-B14F-4D97-AF65-F5344CB8AC3E}">
        <p14:creationId xmlns:p14="http://schemas.microsoft.com/office/powerpoint/2010/main" val="711702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515314-4393-4F19-8BB3-B98247664CA0}"/>
              </a:ext>
            </a:extLst>
          </p:cNvPr>
          <p:cNvSpPr>
            <a:spLocks noGrp="1"/>
          </p:cNvSpPr>
          <p:nvPr>
            <p:ph idx="1"/>
          </p:nvPr>
        </p:nvSpPr>
        <p:spPr>
          <a:xfrm>
            <a:off x="677334" y="325120"/>
            <a:ext cx="9219141" cy="6075680"/>
          </a:xfrm>
        </p:spPr>
        <p:txBody>
          <a:bodyPr>
            <a:normAutofit/>
          </a:bodyPr>
          <a:lstStyle/>
          <a:p>
            <a:pPr algn="ctr">
              <a:spcBef>
                <a:spcPts val="0"/>
              </a:spcBef>
            </a:pPr>
            <a:r>
              <a:rPr lang="en-GB" sz="2400" b="1" dirty="0">
                <a:solidFill>
                  <a:srgbClr val="C00000"/>
                </a:solidFill>
                <a:latin typeface="Times New Roman" panose="02020603050405020304" pitchFamily="18" charset="0"/>
                <a:ea typeface="+mj-ea"/>
                <a:cs typeface="Times New Roman" panose="02020603050405020304" pitchFamily="18" charset="0"/>
              </a:rPr>
              <a:t> </a:t>
            </a:r>
            <a:r>
              <a:rPr lang="ar-EG" sz="2400" b="1" dirty="0">
                <a:solidFill>
                  <a:srgbClr val="C00000"/>
                </a:solidFill>
                <a:latin typeface="Times New Roman" panose="02020603050405020304" pitchFamily="18" charset="0"/>
                <a:cs typeface="Times New Roman" panose="02020603050405020304" pitchFamily="18" charset="0"/>
              </a:rPr>
              <a:t> </a:t>
            </a:r>
            <a:r>
              <a:rPr lang="ar-EG" sz="24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المحاضرة الثالثة </a:t>
            </a:r>
            <a:endParaRPr lang="en-GB" sz="2400" b="1" dirty="0">
              <a:ln w="22225">
                <a:solidFill>
                  <a:schemeClr val="accent2"/>
                </a:solidFill>
                <a:prstDash val="solid"/>
              </a:ln>
              <a:solidFill>
                <a:schemeClr val="accent2">
                  <a:lumMod val="40000"/>
                  <a:lumOff val="60000"/>
                </a:schemeClr>
              </a:solidFill>
            </a:endParaRPr>
          </a:p>
          <a:p>
            <a:pPr algn="ctr">
              <a:spcBef>
                <a:spcPts val="0"/>
              </a:spcBef>
            </a:pPr>
            <a:r>
              <a:rPr lang="ar-EG" sz="2400" b="1" dirty="0">
                <a:solidFill>
                  <a:srgbClr val="C00000"/>
                </a:solidFill>
                <a:latin typeface="Times New Roman" panose="02020603050405020304" pitchFamily="18" charset="0"/>
                <a:cs typeface="Times New Roman" panose="02020603050405020304" pitchFamily="18" charset="0"/>
              </a:rPr>
              <a:t> </a:t>
            </a:r>
            <a:r>
              <a:rPr lang="ar-EG" sz="2400" b="1" dirty="0">
                <a:solidFill>
                  <a:srgbClr val="C00000"/>
                </a:solidFill>
                <a:latin typeface="Times New Roman" panose="02020603050405020304" pitchFamily="18" charset="0"/>
                <a:ea typeface="+mj-ea"/>
                <a:cs typeface="Times New Roman" panose="02020603050405020304" pitchFamily="18" charset="0"/>
              </a:rPr>
              <a:t>درس </a:t>
            </a:r>
            <a:r>
              <a:rPr lang="en-GB" sz="2400" b="1" dirty="0">
                <a:solidFill>
                  <a:srgbClr val="C00000"/>
                </a:solidFill>
                <a:latin typeface="Times New Roman" panose="02020603050405020304" pitchFamily="18" charset="0"/>
                <a:ea typeface="+mj-ea"/>
                <a:cs typeface="Times New Roman" panose="02020603050405020304" pitchFamily="18" charset="0"/>
              </a:rPr>
              <a:t> </a:t>
            </a:r>
            <a:r>
              <a:rPr lang="ar-EG" sz="2400" b="1" dirty="0">
                <a:solidFill>
                  <a:srgbClr val="C00000"/>
                </a:solidFill>
                <a:latin typeface="Times New Roman" panose="02020603050405020304" pitchFamily="18" charset="0"/>
                <a:ea typeface="+mj-ea"/>
                <a:cs typeface="Times New Roman" panose="02020603050405020304" pitchFamily="18" charset="0"/>
              </a:rPr>
              <a:t>13-14 </a:t>
            </a:r>
            <a:r>
              <a:rPr lang="en-GB" sz="2400" b="1" dirty="0">
                <a:solidFill>
                  <a:srgbClr val="C00000"/>
                </a:solidFill>
                <a:latin typeface="Times New Roman" panose="02020603050405020304" pitchFamily="18" charset="0"/>
                <a:ea typeface="+mj-ea"/>
                <a:cs typeface="Times New Roman" panose="02020603050405020304" pitchFamily="18" charset="0"/>
              </a:rPr>
              <a:t> </a:t>
            </a:r>
            <a:r>
              <a:rPr lang="ar-EG" sz="2400" b="1" dirty="0">
                <a:solidFill>
                  <a:srgbClr val="C00000"/>
                </a:solidFill>
                <a:latin typeface="Times New Roman" panose="02020603050405020304" pitchFamily="18" charset="0"/>
                <a:ea typeface="+mj-ea"/>
                <a:cs typeface="Times New Roman" panose="02020603050405020304" pitchFamily="18" charset="0"/>
              </a:rPr>
              <a:t>الكتاب المقرر ص </a:t>
            </a:r>
            <a:r>
              <a:rPr lang="en-US" sz="2400" b="1" dirty="0">
                <a:solidFill>
                  <a:srgbClr val="C00000"/>
                </a:solidFill>
                <a:latin typeface="Times New Roman" panose="02020603050405020304" pitchFamily="18" charset="0"/>
                <a:ea typeface="+mj-ea"/>
                <a:cs typeface="Times New Roman" panose="02020603050405020304" pitchFamily="18" charset="0"/>
              </a:rPr>
              <a:t>-75)</a:t>
            </a:r>
            <a:r>
              <a:rPr lang="ar-EG" sz="2400" b="1" dirty="0">
                <a:solidFill>
                  <a:srgbClr val="C00000"/>
                </a:solidFill>
                <a:latin typeface="Times New Roman" panose="02020603050405020304" pitchFamily="18" charset="0"/>
                <a:ea typeface="+mj-ea"/>
                <a:cs typeface="Times New Roman" panose="02020603050405020304" pitchFamily="18" charset="0"/>
              </a:rPr>
              <a:t> 80 </a:t>
            </a:r>
            <a:r>
              <a:rPr lang="en-US" sz="2400" b="1" dirty="0">
                <a:solidFill>
                  <a:srgbClr val="C00000"/>
                </a:solidFill>
                <a:latin typeface="Times New Roman" panose="02020603050405020304" pitchFamily="18" charset="0"/>
                <a:ea typeface="+mj-ea"/>
                <a:cs typeface="Times New Roman" panose="02020603050405020304" pitchFamily="18" charset="0"/>
              </a:rPr>
              <a:t>(</a:t>
            </a:r>
            <a:endParaRPr lang="en-US" sz="2400" b="1" dirty="0">
              <a:solidFill>
                <a:srgbClr val="C00000"/>
              </a:solidFill>
              <a:latin typeface="Times New Roman" panose="02020603050405020304" pitchFamily="18" charset="0"/>
              <a:cs typeface="Times New Roman" panose="02020603050405020304" pitchFamily="18" charset="0"/>
            </a:endParaRPr>
          </a:p>
          <a:p>
            <a:pPr lvl="0" algn="ctr">
              <a:spcBef>
                <a:spcPts val="0"/>
              </a:spcBef>
              <a:buClr>
                <a:srgbClr val="90C226"/>
              </a:buClr>
            </a:pPr>
            <a:r>
              <a:rPr lang="en-US" sz="2400" b="1" dirty="0">
                <a:solidFill>
                  <a:srgbClr val="C00000"/>
                </a:solidFill>
                <a:latin typeface="Times New Roman" panose="02020603050405020304" pitchFamily="18" charset="0"/>
                <a:cs typeface="Times New Roman" panose="02020603050405020304" pitchFamily="18" charset="0"/>
              </a:rPr>
              <a:t> Chapter 13: Rebellious Verbs</a:t>
            </a:r>
            <a:r>
              <a:rPr lang="ar-EG" sz="2400" b="1" dirty="0">
                <a:solidFill>
                  <a:srgbClr val="C00000"/>
                </a:solidFill>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(69-75)</a:t>
            </a:r>
          </a:p>
          <a:p>
            <a:pPr algn="l">
              <a:spcBef>
                <a:spcPts val="0"/>
              </a:spcBef>
            </a:pPr>
            <a:endParaRPr lang="ar-EG" dirty="0">
              <a:solidFill>
                <a:schemeClr val="tx1"/>
              </a:solidFill>
              <a:latin typeface="Times New Roman" panose="02020603050405020304" pitchFamily="18" charset="0"/>
              <a:cs typeface="Times New Roman" panose="02020603050405020304" pitchFamily="18" charset="0"/>
            </a:endParaRPr>
          </a:p>
          <a:p>
            <a:pPr algn="l">
              <a:spcBef>
                <a:spcPts val="0"/>
              </a:spcBef>
            </a:pPr>
            <a:r>
              <a:rPr lang="en-GB" dirty="0">
                <a:solidFill>
                  <a:schemeClr val="tx1"/>
                </a:solidFill>
                <a:latin typeface="Times New Roman" panose="02020603050405020304" pitchFamily="18" charset="0"/>
                <a:cs typeface="Times New Roman" panose="02020603050405020304" pitchFamily="18" charset="0"/>
              </a:rPr>
              <a:t>Most </a:t>
            </a:r>
            <a:r>
              <a:rPr lang="en-GB" dirty="0" err="1">
                <a:solidFill>
                  <a:schemeClr val="tx1"/>
                </a:solidFill>
                <a:latin typeface="Times New Roman" panose="02020603050405020304" pitchFamily="18" charset="0"/>
                <a:cs typeface="Times New Roman" panose="02020603050405020304" pitchFamily="18" charset="0"/>
              </a:rPr>
              <a:t>verb</a:t>
            </a:r>
            <a:r>
              <a:rPr lang="en-GB" dirty="0" err="1">
                <a:latin typeface="Times New Roman" panose="02020603050405020304" pitchFamily="18" charset="0"/>
                <a:cs typeface="Times New Roman" panose="02020603050405020304" pitchFamily="18" charset="0"/>
              </a:rPr>
              <a:t>Irregular</a:t>
            </a:r>
            <a:r>
              <a:rPr lang="en-GB" dirty="0">
                <a:latin typeface="Times New Roman" panose="02020603050405020304" pitchFamily="18" charset="0"/>
                <a:cs typeface="Times New Roman" panose="02020603050405020304" pitchFamily="18" charset="0"/>
              </a:rPr>
              <a:t> verb—a verb that forms its past and past participle forms in a unique way </a:t>
            </a:r>
            <a:r>
              <a:rPr lang="en-GB" dirty="0">
                <a:solidFill>
                  <a:schemeClr val="tx1"/>
                </a:solidFill>
                <a:latin typeface="Times New Roman" panose="02020603050405020304" pitchFamily="18" charset="0"/>
                <a:cs typeface="Times New Roman" panose="02020603050405020304" pitchFamily="18" charset="0"/>
              </a:rPr>
              <a:t>s in the English language are regular</a:t>
            </a:r>
          </a:p>
          <a:p>
            <a:pPr algn="l">
              <a:spcBef>
                <a:spcPts val="0"/>
              </a:spcBef>
            </a:pPr>
            <a:r>
              <a:rPr lang="ar-EG" b="1" dirty="0">
                <a:solidFill>
                  <a:schemeClr val="tx1"/>
                </a:solidFill>
                <a:latin typeface="Times New Roman" panose="02020603050405020304" pitchFamily="18" charset="0"/>
                <a:cs typeface="Times New Roman" panose="02020603050405020304" pitchFamily="18" charset="0"/>
              </a:rPr>
              <a:t>---</a:t>
            </a:r>
            <a:r>
              <a:rPr lang="en-GB" b="1" dirty="0">
                <a:solidFill>
                  <a:schemeClr val="tx1"/>
                </a:solidFill>
                <a:latin typeface="Times New Roman" panose="02020603050405020304" pitchFamily="18" charset="0"/>
                <a:cs typeface="Times New Roman" panose="02020603050405020304" pitchFamily="18" charset="0"/>
              </a:rPr>
              <a:t>IRREGULAR VERBS WITH SIMILAR PAST AND PAST</a:t>
            </a:r>
            <a:endParaRPr lang="ar-EG" b="1" dirty="0">
              <a:solidFill>
                <a:srgbClr val="C00000"/>
              </a:solidFill>
              <a:latin typeface="Times New Roman" panose="02020603050405020304" pitchFamily="18" charset="0"/>
              <a:cs typeface="Times New Roman" panose="02020603050405020304" pitchFamily="18" charset="0"/>
            </a:endParaRPr>
          </a:p>
          <a:p>
            <a:pPr algn="l">
              <a:spcBef>
                <a:spcPts val="0"/>
              </a:spcBef>
            </a:pPr>
            <a:r>
              <a:rPr lang="ar-EG" b="1" dirty="0">
                <a:solidFill>
                  <a:srgbClr val="C00000"/>
                </a:solidFill>
                <a:latin typeface="Times New Roman" panose="02020603050405020304" pitchFamily="18" charset="0"/>
                <a:cs typeface="Times New Roman" panose="02020603050405020304" pitchFamily="18" charset="0"/>
              </a:rPr>
              <a:t>حفظ</a:t>
            </a:r>
            <a:r>
              <a:rPr lang="en-GB" b="1" dirty="0">
                <a:solidFill>
                  <a:srgbClr val="C00000"/>
                </a:solidFill>
                <a:latin typeface="Times New Roman" panose="02020603050405020304" pitchFamily="18" charset="0"/>
                <a:cs typeface="Times New Roman" panose="02020603050405020304" pitchFamily="18" charset="0"/>
              </a:rPr>
              <a:t> </a:t>
            </a:r>
            <a:r>
              <a:rPr lang="ar-EG" b="1" dirty="0">
                <a:solidFill>
                  <a:srgbClr val="C00000"/>
                </a:solidFill>
                <a:latin typeface="Times New Roman" panose="02020603050405020304" pitchFamily="18" charset="0"/>
                <a:cs typeface="Times New Roman" panose="02020603050405020304" pitchFamily="18" charset="0"/>
              </a:rPr>
              <a:t>الجدول ص 70</a:t>
            </a:r>
            <a:r>
              <a:rPr lang="en-GB" b="1" dirty="0">
                <a:solidFill>
                  <a:schemeClr val="tx1"/>
                </a:solidFill>
                <a:latin typeface="Times New Roman" panose="02020603050405020304" pitchFamily="18" charset="0"/>
                <a:cs typeface="Times New Roman" panose="02020603050405020304" pitchFamily="18" charset="0"/>
              </a:rPr>
              <a:t>PARTICIPLE</a:t>
            </a:r>
            <a:r>
              <a:rPr lang="ar-EG" b="1" dirty="0">
                <a:solidFill>
                  <a:schemeClr val="tx1"/>
                </a:solidFill>
                <a:latin typeface="Times New Roman" panose="02020603050405020304" pitchFamily="18" charset="0"/>
                <a:cs typeface="Times New Roman" panose="02020603050405020304" pitchFamily="18" charset="0"/>
              </a:rPr>
              <a:t> </a:t>
            </a:r>
            <a:r>
              <a:rPr lang="en-GB" b="1" dirty="0">
                <a:solidFill>
                  <a:schemeClr val="tx1"/>
                </a:solidFill>
                <a:latin typeface="Times New Roman" panose="02020603050405020304" pitchFamily="18" charset="0"/>
                <a:cs typeface="Times New Roman" panose="02020603050405020304" pitchFamily="18" charset="0"/>
              </a:rPr>
              <a:t>FORMS</a:t>
            </a:r>
            <a:endParaRPr lang="en-US" b="1" dirty="0">
              <a:solidFill>
                <a:schemeClr val="tx1"/>
              </a:solidFill>
              <a:latin typeface="Times New Roman" panose="02020603050405020304" pitchFamily="18" charset="0"/>
              <a:cs typeface="Times New Roman" panose="02020603050405020304" pitchFamily="18" charset="0"/>
            </a:endParaRPr>
          </a:p>
          <a:p>
            <a:pPr algn="l">
              <a:spcBef>
                <a:spcPts val="0"/>
              </a:spcBef>
            </a:pPr>
            <a:r>
              <a:rPr lang="en-US" b="1" dirty="0">
                <a:solidFill>
                  <a:schemeClr val="tx1"/>
                </a:solidFill>
                <a:latin typeface="Times New Roman" panose="02020603050405020304" pitchFamily="18" charset="0"/>
                <a:cs typeface="Times New Roman" panose="02020603050405020304" pitchFamily="18" charset="0"/>
              </a:rPr>
              <a:t>Practice 2</a:t>
            </a:r>
          </a:p>
          <a:p>
            <a:pPr marL="0" indent="0" algn="l">
              <a:spcBef>
                <a:spcPts val="0"/>
              </a:spcBef>
              <a:buNone/>
            </a:pPr>
            <a:r>
              <a:rPr lang="en-US" dirty="0">
                <a:solidFill>
                  <a:schemeClr val="tx1"/>
                </a:solidFill>
                <a:latin typeface="Times New Roman" panose="02020603050405020304" pitchFamily="18" charset="0"/>
                <a:cs typeface="Times New Roman" panose="02020603050405020304" pitchFamily="18" charset="0"/>
              </a:rPr>
              <a:t>1. The dentist (asked) me to (bite) down hard on the X-ray tabs.</a:t>
            </a:r>
          </a:p>
          <a:p>
            <a:pPr marL="0" indent="0" algn="l">
              <a:spcBef>
                <a:spcPts val="0"/>
              </a:spcBef>
              <a:buNone/>
            </a:pPr>
            <a:r>
              <a:rPr lang="en-US" dirty="0">
                <a:solidFill>
                  <a:schemeClr val="tx1"/>
                </a:solidFill>
                <a:latin typeface="Times New Roman" panose="02020603050405020304" pitchFamily="18" charset="0"/>
                <a:cs typeface="Times New Roman" panose="02020603050405020304" pitchFamily="18" charset="0"/>
              </a:rPr>
              <a:t>2. Dark-colored garments (bleed) freely in hot water. </a:t>
            </a:r>
          </a:p>
          <a:p>
            <a:pPr marL="0" indent="0" algn="l">
              <a:spcBef>
                <a:spcPts val="0"/>
              </a:spcBef>
              <a:buNone/>
            </a:pPr>
            <a:r>
              <a:rPr lang="en-US" dirty="0">
                <a:solidFill>
                  <a:schemeClr val="tx1"/>
                </a:solidFill>
                <a:latin typeface="Times New Roman" panose="02020603050405020304" pitchFamily="18" charset="0"/>
                <a:cs typeface="Times New Roman" panose="02020603050405020304" pitchFamily="18" charset="0"/>
              </a:rPr>
              <a:t>3. I (heard) yesterday that you plan to move before summer. </a:t>
            </a:r>
          </a:p>
          <a:p>
            <a:pPr marL="0" indent="0" algn="l">
              <a:spcBef>
                <a:spcPts val="0"/>
              </a:spcBef>
              <a:buNone/>
            </a:pPr>
            <a:r>
              <a:rPr lang="en-US" dirty="0">
                <a:solidFill>
                  <a:schemeClr val="tx1"/>
                </a:solidFill>
                <a:latin typeface="Times New Roman" panose="02020603050405020304" pitchFamily="18" charset="0"/>
                <a:cs typeface="Times New Roman" panose="02020603050405020304" pitchFamily="18" charset="0"/>
              </a:rPr>
              <a:t>4. Will (paid</a:t>
            </a:r>
            <a:r>
              <a:rPr lang="en-US" b="1"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his bills with a credit card.</a:t>
            </a:r>
            <a:endParaRPr lang="ar-EG" dirty="0">
              <a:solidFill>
                <a:schemeClr val="tx1"/>
              </a:solidFill>
              <a:latin typeface="Times New Roman" panose="02020603050405020304" pitchFamily="18" charset="0"/>
              <a:cs typeface="Times New Roman" panose="02020603050405020304" pitchFamily="18" charset="0"/>
            </a:endParaRPr>
          </a:p>
          <a:p>
            <a:pPr marL="0" indent="0" algn="l">
              <a:spcBef>
                <a:spcPts val="0"/>
              </a:spcBef>
              <a:buNone/>
            </a:pPr>
            <a:r>
              <a:rPr lang="ar-EG" b="1" dirty="0">
                <a:solidFill>
                  <a:srgbClr val="C00000"/>
                </a:solidFill>
                <a:latin typeface="Times New Roman" panose="02020603050405020304" pitchFamily="18" charset="0"/>
                <a:cs typeface="Times New Roman" panose="02020603050405020304" pitchFamily="18" charset="0"/>
              </a:rPr>
              <a:t>حفظ الجدول ص71</a:t>
            </a:r>
            <a:r>
              <a:rPr lang="pt-BR" b="1" dirty="0">
                <a:solidFill>
                  <a:schemeClr val="tx1"/>
                </a:solidFill>
                <a:latin typeface="Times New Roman" panose="02020603050405020304" pitchFamily="18" charset="0"/>
                <a:cs typeface="Times New Roman" panose="02020603050405020304" pitchFamily="18" charset="0"/>
              </a:rPr>
              <a:t>M o r e  i r r e g u l a r  v e r b s  w i t h  tw o id e n t i c a l</a:t>
            </a:r>
            <a:endParaRPr lang="ar-EG" b="1" dirty="0">
              <a:solidFill>
                <a:schemeClr val="tx1"/>
              </a:solidFill>
              <a:latin typeface="Times New Roman" panose="02020603050405020304" pitchFamily="18" charset="0"/>
              <a:cs typeface="Times New Roman" panose="02020603050405020304" pitchFamily="18" charset="0"/>
            </a:endParaRPr>
          </a:p>
          <a:p>
            <a:pPr marL="0" indent="0" algn="l">
              <a:spcBef>
                <a:spcPts val="0"/>
              </a:spcBef>
              <a:buNone/>
            </a:pPr>
            <a:r>
              <a:rPr lang="pt-BR" b="1" dirty="0">
                <a:solidFill>
                  <a:schemeClr val="tx1"/>
                </a:solidFill>
                <a:latin typeface="Times New Roman" panose="02020603050405020304" pitchFamily="18" charset="0"/>
                <a:cs typeface="Times New Roman" panose="02020603050405020304" pitchFamily="18" charset="0"/>
              </a:rPr>
              <a:t> </a:t>
            </a:r>
            <a:r>
              <a:rPr lang="en-GB" b="1" dirty="0">
                <a:solidFill>
                  <a:schemeClr val="tx1"/>
                </a:solidFill>
                <a:latin typeface="Times New Roman" panose="02020603050405020304" pitchFamily="18" charset="0"/>
                <a:cs typeface="Times New Roman" panose="02020603050405020304" pitchFamily="18" charset="0"/>
              </a:rPr>
              <a:t>IRREGULAR VERBS WITH THREE DISTINCT FROMS</a:t>
            </a:r>
            <a:endParaRPr lang="ar-EG" b="1" dirty="0">
              <a:solidFill>
                <a:schemeClr val="tx1"/>
              </a:solidFill>
              <a:latin typeface="Times New Roman" panose="02020603050405020304" pitchFamily="18" charset="0"/>
              <a:cs typeface="Times New Roman" panose="02020603050405020304" pitchFamily="18" charset="0"/>
            </a:endParaRPr>
          </a:p>
          <a:p>
            <a:pPr marL="0" indent="0" algn="l">
              <a:spcBef>
                <a:spcPts val="0"/>
              </a:spcBef>
              <a:buNone/>
            </a:pPr>
            <a:r>
              <a:rPr lang="ar-EG" b="1" dirty="0">
                <a:solidFill>
                  <a:srgbClr val="C00000"/>
                </a:solidFill>
                <a:latin typeface="Times New Roman" panose="02020603050405020304" pitchFamily="18" charset="0"/>
                <a:cs typeface="Times New Roman" panose="02020603050405020304" pitchFamily="18" charset="0"/>
              </a:rPr>
              <a:t>حفظ الجدول ص 72</a:t>
            </a:r>
            <a:r>
              <a:rPr lang="ar-EG"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l">
              <a:spcBef>
                <a:spcPts val="0"/>
              </a:spcBef>
            </a:pPr>
            <a:r>
              <a:rPr lang="ar-EG" b="1" dirty="0">
                <a:solidFill>
                  <a:srgbClr val="C00000"/>
                </a:solidFill>
                <a:latin typeface="Times New Roman" panose="02020603050405020304" pitchFamily="18" charset="0"/>
                <a:cs typeface="Times New Roman" panose="02020603050405020304" pitchFamily="18" charset="0"/>
              </a:rPr>
              <a:t>حفظ الجدول ص 73-74</a:t>
            </a:r>
            <a:r>
              <a:rPr lang="ar-EG" dirty="0">
                <a:solidFill>
                  <a:srgbClr val="C00000"/>
                </a:solidFill>
                <a:latin typeface="Times New Roman" panose="02020603050405020304" pitchFamily="18" charset="0"/>
                <a:cs typeface="Times New Roman" panose="02020603050405020304" pitchFamily="18" charset="0"/>
              </a:rPr>
              <a:t> </a:t>
            </a:r>
            <a:r>
              <a:rPr lang="en-GB" b="1" dirty="0">
                <a:solidFill>
                  <a:schemeClr val="tx1"/>
                </a:solidFill>
                <a:latin typeface="Times New Roman" panose="02020603050405020304" pitchFamily="18" charset="0"/>
                <a:cs typeface="Times New Roman" panose="02020603050405020304" pitchFamily="18" charset="0"/>
              </a:rPr>
              <a:t>MORE THREE-PART IRREGULAR VERBS</a:t>
            </a:r>
          </a:p>
        </p:txBody>
      </p:sp>
    </p:spTree>
    <p:extLst>
      <p:ext uri="{BB962C8B-B14F-4D97-AF65-F5344CB8AC3E}">
        <p14:creationId xmlns:p14="http://schemas.microsoft.com/office/powerpoint/2010/main" val="104295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3520" y="560779"/>
            <a:ext cx="9225280" cy="4616648"/>
          </a:xfrm>
          <a:prstGeom prst="rect">
            <a:avLst/>
          </a:prstGeom>
        </p:spPr>
        <p:txBody>
          <a:bodyPr wrap="square">
            <a:spAutoFit/>
          </a:bodyPr>
          <a:lstStyle/>
          <a:p>
            <a:pPr algn="l" defTabSz="457200"/>
            <a:r>
              <a:rPr lang="en-US" b="1" dirty="0" err="1">
                <a:solidFill>
                  <a:srgbClr val="C00000"/>
                </a:solidFill>
                <a:latin typeface="Times New Roman" panose="02020603050405020304" pitchFamily="18" charset="0"/>
                <a:ea typeface="+mj-ea"/>
                <a:cs typeface="Times New Roman" panose="02020603050405020304" pitchFamily="18" charset="0"/>
              </a:rPr>
              <a:t>Ain’t</a:t>
            </a:r>
            <a:r>
              <a:rPr lang="en-US" b="1" dirty="0">
                <a:solidFill>
                  <a:srgbClr val="C00000"/>
                </a:solidFill>
                <a:latin typeface="Times New Roman" panose="02020603050405020304" pitchFamily="18" charset="0"/>
                <a:ea typeface="+mj-ea"/>
                <a:cs typeface="Times New Roman" panose="02020603050405020304" pitchFamily="18" charset="0"/>
              </a:rPr>
              <a:t> (See page 74)</a:t>
            </a:r>
          </a:p>
          <a:p>
            <a:pPr algn="l"/>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Ain’tis</a:t>
            </a:r>
            <a:r>
              <a:rPr lang="en-US" dirty="0">
                <a:latin typeface="Times New Roman" panose="02020603050405020304" pitchFamily="18" charset="0"/>
                <a:cs typeface="Times New Roman" panose="02020603050405020304" pitchFamily="18" charset="0"/>
              </a:rPr>
              <a:t> a substandard English word that should never be used in business language. It belongs in the same category as </a:t>
            </a:r>
            <a:r>
              <a:rPr lang="en-US" dirty="0" err="1">
                <a:latin typeface="Times New Roman" panose="02020603050405020304" pitchFamily="18" charset="0"/>
                <a:cs typeface="Times New Roman" panose="02020603050405020304" pitchFamily="18" charset="0"/>
              </a:rPr>
              <a:t>wanna</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gonna.You</a:t>
            </a:r>
            <a:r>
              <a:rPr lang="en-US" dirty="0">
                <a:latin typeface="Times New Roman" panose="02020603050405020304" pitchFamily="18" charset="0"/>
                <a:cs typeface="Times New Roman" panose="02020603050405020304" pitchFamily="18" charset="0"/>
              </a:rPr>
              <a:t> may hear these words when people </a:t>
            </a:r>
            <a:r>
              <a:rPr lang="en-US" dirty="0" err="1">
                <a:latin typeface="Times New Roman" panose="02020603050405020304" pitchFamily="18" charset="0"/>
                <a:cs typeface="Times New Roman" panose="02020603050405020304" pitchFamily="18" charset="0"/>
              </a:rPr>
              <a:t>speak,but</a:t>
            </a:r>
            <a:r>
              <a:rPr lang="en-US" dirty="0">
                <a:latin typeface="Times New Roman" panose="02020603050405020304" pitchFamily="18" charset="0"/>
                <a:cs typeface="Times New Roman" panose="02020603050405020304" pitchFamily="18" charset="0"/>
              </a:rPr>
              <a:t> they are not used in formal </a:t>
            </a:r>
            <a:r>
              <a:rPr lang="en-US" dirty="0" err="1">
                <a:latin typeface="Times New Roman" panose="02020603050405020304" pitchFamily="18" charset="0"/>
                <a:cs typeface="Times New Roman" panose="02020603050405020304" pitchFamily="18" charset="0"/>
              </a:rPr>
              <a:t>writing.Instead</a:t>
            </a:r>
            <a:r>
              <a:rPr lang="en-US" dirty="0">
                <a:latin typeface="Times New Roman" panose="02020603050405020304" pitchFamily="18" charset="0"/>
                <a:cs typeface="Times New Roman" panose="02020603050405020304" pitchFamily="18" charset="0"/>
              </a:rPr>
              <a:t> of </a:t>
            </a:r>
            <a:r>
              <a:rPr lang="en-US" dirty="0" err="1">
                <a:latin typeface="Times New Roman" panose="02020603050405020304" pitchFamily="18" charset="0"/>
                <a:cs typeface="Times New Roman" panose="02020603050405020304" pitchFamily="18" charset="0"/>
              </a:rPr>
              <a:t>ain’t,use</a:t>
            </a:r>
            <a:r>
              <a:rPr lang="en-US" dirty="0">
                <a:latin typeface="Times New Roman" panose="02020603050405020304" pitchFamily="18" charset="0"/>
                <a:cs typeface="Times New Roman" panose="02020603050405020304" pitchFamily="18" charset="0"/>
              </a:rPr>
              <a:t> is not or </a:t>
            </a:r>
            <a:r>
              <a:rPr lang="en-US" dirty="0" err="1">
                <a:latin typeface="Times New Roman" panose="02020603050405020304" pitchFamily="18" charset="0"/>
                <a:cs typeface="Times New Roman" panose="02020603050405020304" pitchFamily="18" charset="0"/>
              </a:rPr>
              <a:t>isn’t,am</a:t>
            </a:r>
            <a:r>
              <a:rPr lang="en-US" dirty="0">
                <a:latin typeface="Times New Roman" panose="02020603050405020304" pitchFamily="18" charset="0"/>
                <a:cs typeface="Times New Roman" panose="02020603050405020304" pitchFamily="18" charset="0"/>
              </a:rPr>
              <a:t> not, and are not or aren’t.</a:t>
            </a:r>
          </a:p>
          <a:p>
            <a:pPr algn="l"/>
            <a:r>
              <a:rPr lang="en-US" dirty="0">
                <a:solidFill>
                  <a:schemeClr val="accent2">
                    <a:lumMod val="75000"/>
                  </a:schemeClr>
                </a:solidFill>
                <a:latin typeface="Times New Roman" panose="02020603050405020304" pitchFamily="18" charset="0"/>
                <a:cs typeface="Times New Roman" panose="02020603050405020304" pitchFamily="18" charset="0"/>
              </a:rPr>
              <a:t>Incorrect</a:t>
            </a:r>
            <a:r>
              <a:rPr lang="en-US" dirty="0">
                <a:latin typeface="Times New Roman" panose="02020603050405020304" pitchFamily="18" charset="0"/>
                <a:cs typeface="Times New Roman" panose="02020603050405020304" pitchFamily="18" charset="0"/>
              </a:rPr>
              <a:t>: I </a:t>
            </a:r>
            <a:r>
              <a:rPr lang="en-US" dirty="0" err="1">
                <a:latin typeface="Times New Roman" panose="02020603050405020304" pitchFamily="18" charset="0"/>
                <a:cs typeface="Times New Roman" panose="02020603050405020304" pitchFamily="18" charset="0"/>
              </a:rPr>
              <a:t>ain’t</a:t>
            </a:r>
            <a:r>
              <a:rPr lang="en-US" dirty="0">
                <a:latin typeface="Times New Roman" panose="02020603050405020304" pitchFamily="18" charset="0"/>
                <a:cs typeface="Times New Roman" panose="02020603050405020304" pitchFamily="18" charset="0"/>
              </a:rPr>
              <a:t> interested in your product.</a:t>
            </a:r>
          </a:p>
          <a:p>
            <a:pPr algn="l"/>
            <a:r>
              <a:rPr lang="en-US" dirty="0">
                <a:latin typeface="Times New Roman" panose="02020603050405020304" pitchFamily="18" charset="0"/>
                <a:cs typeface="Times New Roman" panose="02020603050405020304" pitchFamily="18" charset="0"/>
              </a:rPr>
              <a:t> </a:t>
            </a:r>
            <a:r>
              <a:rPr lang="en-US" dirty="0">
                <a:solidFill>
                  <a:srgbClr val="0070C0"/>
                </a:solidFill>
                <a:latin typeface="Times New Roman" panose="02020603050405020304" pitchFamily="18" charset="0"/>
                <a:cs typeface="Times New Roman" panose="02020603050405020304" pitchFamily="18" charset="0"/>
              </a:rPr>
              <a:t>Correct</a:t>
            </a:r>
            <a:r>
              <a:rPr lang="en-US" dirty="0">
                <a:latin typeface="Times New Roman" panose="02020603050405020304" pitchFamily="18" charset="0"/>
                <a:cs typeface="Times New Roman" panose="02020603050405020304" pitchFamily="18" charset="0"/>
              </a:rPr>
              <a:t>: I am not interested in your product.</a:t>
            </a:r>
          </a:p>
          <a:p>
            <a:pPr algn="l"/>
            <a:r>
              <a:rPr lang="en-US" dirty="0">
                <a:solidFill>
                  <a:schemeClr val="accent2"/>
                </a:solidFill>
                <a:latin typeface="Times New Roman" panose="02020603050405020304" pitchFamily="18" charset="0"/>
                <a:cs typeface="Times New Roman" panose="02020603050405020304" pitchFamily="18" charset="0"/>
              </a:rPr>
              <a:t>Incorrect</a:t>
            </a:r>
            <a:r>
              <a:rPr lang="en-US" dirty="0">
                <a:latin typeface="Times New Roman" panose="02020603050405020304" pitchFamily="18" charset="0"/>
                <a:cs typeface="Times New Roman" panose="02020603050405020304" pitchFamily="18" charset="0"/>
              </a:rPr>
              <a:t>: He </a:t>
            </a:r>
            <a:r>
              <a:rPr lang="en-US" dirty="0" err="1">
                <a:latin typeface="Times New Roman" panose="02020603050405020304" pitchFamily="18" charset="0"/>
                <a:cs typeface="Times New Roman" panose="02020603050405020304" pitchFamily="18" charset="0"/>
              </a:rPr>
              <a:t>ain’t</a:t>
            </a:r>
            <a:r>
              <a:rPr lang="en-US" dirty="0">
                <a:latin typeface="Times New Roman" panose="02020603050405020304" pitchFamily="18" charset="0"/>
                <a:cs typeface="Times New Roman" panose="02020603050405020304" pitchFamily="18" charset="0"/>
              </a:rPr>
              <a:t> the problem here.</a:t>
            </a:r>
          </a:p>
          <a:p>
            <a:pPr algn="l"/>
            <a:r>
              <a:rPr lang="en-US" dirty="0">
                <a:latin typeface="Times New Roman" panose="02020603050405020304" pitchFamily="18" charset="0"/>
                <a:cs typeface="Times New Roman" panose="02020603050405020304" pitchFamily="18" charset="0"/>
              </a:rPr>
              <a:t> </a:t>
            </a:r>
            <a:r>
              <a:rPr lang="en-US" dirty="0">
                <a:solidFill>
                  <a:srgbClr val="0070C0"/>
                </a:solidFill>
                <a:latin typeface="Times New Roman" panose="02020603050405020304" pitchFamily="18" charset="0"/>
                <a:cs typeface="Times New Roman" panose="02020603050405020304" pitchFamily="18" charset="0"/>
              </a:rPr>
              <a:t>Correct</a:t>
            </a:r>
            <a:r>
              <a:rPr lang="en-US" dirty="0">
                <a:latin typeface="Times New Roman" panose="02020603050405020304" pitchFamily="18" charset="0"/>
                <a:cs typeface="Times New Roman" panose="02020603050405020304" pitchFamily="18" charset="0"/>
              </a:rPr>
              <a:t>: He isn’t the problem here.</a:t>
            </a:r>
          </a:p>
          <a:p>
            <a:pPr algn="l"/>
            <a:r>
              <a:rPr lang="en-US" dirty="0">
                <a:solidFill>
                  <a:srgbClr val="00B050"/>
                </a:solidFill>
                <a:latin typeface="Times New Roman" panose="02020603050405020304" pitchFamily="18" charset="0"/>
                <a:cs typeface="Times New Roman" panose="02020603050405020304" pitchFamily="18" charset="0"/>
              </a:rPr>
              <a:t>Incorrect</a:t>
            </a:r>
            <a:r>
              <a:rPr lang="en-US" dirty="0">
                <a:latin typeface="Times New Roman" panose="02020603050405020304" pitchFamily="18" charset="0"/>
                <a:cs typeface="Times New Roman" panose="02020603050405020304" pitchFamily="18" charset="0"/>
              </a:rPr>
              <a:t> :We </a:t>
            </a:r>
            <a:r>
              <a:rPr lang="en-US" dirty="0" err="1">
                <a:latin typeface="Times New Roman" panose="02020603050405020304" pitchFamily="18" charset="0"/>
                <a:cs typeface="Times New Roman" panose="02020603050405020304" pitchFamily="18" charset="0"/>
              </a:rPr>
              <a:t>ain’t</a:t>
            </a:r>
            <a:r>
              <a:rPr lang="en-US" dirty="0">
                <a:latin typeface="Times New Roman" panose="02020603050405020304" pitchFamily="18" charset="0"/>
                <a:cs typeface="Times New Roman" panose="02020603050405020304" pitchFamily="18" charset="0"/>
              </a:rPr>
              <a:t> supposed to know about the party. </a:t>
            </a:r>
            <a:r>
              <a:rPr lang="en-US" dirty="0">
                <a:solidFill>
                  <a:srgbClr val="0070C0"/>
                </a:solidFill>
                <a:latin typeface="Times New Roman" panose="02020603050405020304" pitchFamily="18" charset="0"/>
                <a:cs typeface="Times New Roman" panose="02020603050405020304" pitchFamily="18" charset="0"/>
              </a:rPr>
              <a:t>Correct</a:t>
            </a:r>
            <a:r>
              <a:rPr lang="en-US" dirty="0">
                <a:latin typeface="Times New Roman" panose="02020603050405020304" pitchFamily="18" charset="0"/>
                <a:cs typeface="Times New Roman" panose="02020603050405020304" pitchFamily="18" charset="0"/>
              </a:rPr>
              <a:t> :We aren’t supposed to know about the party.</a:t>
            </a:r>
          </a:p>
          <a:p>
            <a:pPr algn="l"/>
            <a:r>
              <a:rPr lang="en-US" b="1" dirty="0">
                <a:solidFill>
                  <a:srgbClr val="C00000"/>
                </a:solidFill>
                <a:latin typeface="Times New Roman" panose="02020603050405020304" pitchFamily="18" charset="0"/>
                <a:cs typeface="Times New Roman" panose="02020603050405020304" pitchFamily="18" charset="0"/>
              </a:rPr>
              <a:t>CHAPTER 13 GRAMMAR IQ QUIZ</a:t>
            </a:r>
          </a:p>
          <a:p>
            <a:pPr algn="l"/>
            <a:r>
              <a:rPr lang="en-US" dirty="0">
                <a:latin typeface="Times New Roman" panose="02020603050405020304" pitchFamily="18" charset="0"/>
                <a:cs typeface="Times New Roman" panose="02020603050405020304" pitchFamily="18" charset="0"/>
              </a:rPr>
              <a:t>1. The teacher (</a:t>
            </a:r>
            <a:r>
              <a:rPr lang="en-US" dirty="0">
                <a:solidFill>
                  <a:schemeClr val="accent5">
                    <a:lumMod val="60000"/>
                    <a:lumOff val="40000"/>
                  </a:schemeClr>
                </a:solidFill>
                <a:latin typeface="Times New Roman" panose="02020603050405020304" pitchFamily="18" charset="0"/>
                <a:cs typeface="Times New Roman" panose="02020603050405020304" pitchFamily="18" charset="0"/>
              </a:rPr>
              <a:t>asked</a:t>
            </a:r>
            <a:r>
              <a:rPr lang="en-US" dirty="0">
                <a:latin typeface="Times New Roman" panose="02020603050405020304" pitchFamily="18" charset="0"/>
                <a:cs typeface="Times New Roman" panose="02020603050405020304" pitchFamily="18" charset="0"/>
              </a:rPr>
              <a:t>) the student a question. </a:t>
            </a:r>
          </a:p>
          <a:p>
            <a:pPr algn="l"/>
            <a:r>
              <a:rPr lang="en-US" dirty="0">
                <a:latin typeface="Times New Roman" panose="02020603050405020304" pitchFamily="18" charset="0"/>
                <a:cs typeface="Times New Roman" panose="02020603050405020304" pitchFamily="18" charset="0"/>
              </a:rPr>
              <a:t>2. Life (</a:t>
            </a:r>
            <a:r>
              <a:rPr lang="en-US" dirty="0">
                <a:solidFill>
                  <a:schemeClr val="accent5">
                    <a:lumMod val="60000"/>
                    <a:lumOff val="40000"/>
                  </a:schemeClr>
                </a:solidFill>
                <a:latin typeface="Times New Roman" panose="02020603050405020304" pitchFamily="18" charset="0"/>
                <a:cs typeface="Times New Roman" panose="02020603050405020304" pitchFamily="18" charset="0"/>
              </a:rPr>
              <a:t>dealt</a:t>
            </a:r>
            <a:r>
              <a:rPr lang="en-US" dirty="0">
                <a:latin typeface="Times New Roman" panose="02020603050405020304" pitchFamily="18" charset="0"/>
                <a:cs typeface="Times New Roman" panose="02020603050405020304" pitchFamily="18" charset="0"/>
              </a:rPr>
              <a:t>) me a good hand.</a:t>
            </a:r>
          </a:p>
          <a:p>
            <a:pPr algn="l"/>
            <a:r>
              <a:rPr lang="en-US" dirty="0">
                <a:latin typeface="Times New Roman" panose="02020603050405020304" pitchFamily="18" charset="0"/>
                <a:cs typeface="Times New Roman" panose="02020603050405020304" pitchFamily="18" charset="0"/>
              </a:rPr>
              <a:t>3. The plumbers (</a:t>
            </a:r>
            <a:r>
              <a:rPr lang="en-US" dirty="0">
                <a:solidFill>
                  <a:schemeClr val="accent5">
                    <a:lumMod val="60000"/>
                    <a:lumOff val="40000"/>
                  </a:schemeClr>
                </a:solidFill>
                <a:latin typeface="Times New Roman" panose="02020603050405020304" pitchFamily="18" charset="0"/>
                <a:cs typeface="Times New Roman" panose="02020603050405020304" pitchFamily="18" charset="0"/>
              </a:rPr>
              <a:t>did</a:t>
            </a:r>
            <a:r>
              <a:rPr lang="en-US" dirty="0">
                <a:latin typeface="Times New Roman" panose="02020603050405020304" pitchFamily="18" charset="0"/>
                <a:cs typeface="Times New Roman" panose="02020603050405020304" pitchFamily="18" charset="0"/>
              </a:rPr>
              <a:t>) a good job of stopping the leak.</a:t>
            </a:r>
          </a:p>
          <a:p>
            <a:pPr algn="l"/>
            <a:r>
              <a:rPr lang="en-US" dirty="0">
                <a:latin typeface="Times New Roman" panose="02020603050405020304" pitchFamily="18" charset="0"/>
                <a:cs typeface="Times New Roman" panose="02020603050405020304" pitchFamily="18" charset="0"/>
              </a:rPr>
              <a:t>4. The lake will (</a:t>
            </a:r>
            <a:r>
              <a:rPr lang="en-US" dirty="0">
                <a:solidFill>
                  <a:schemeClr val="accent5">
                    <a:lumMod val="60000"/>
                    <a:lumOff val="40000"/>
                  </a:schemeClr>
                </a:solidFill>
                <a:latin typeface="Times New Roman" panose="02020603050405020304" pitchFamily="18" charset="0"/>
                <a:cs typeface="Times New Roman" panose="02020603050405020304" pitchFamily="18" charset="0"/>
              </a:rPr>
              <a:t>freeze</a:t>
            </a:r>
            <a:r>
              <a:rPr lang="en-US" dirty="0">
                <a:latin typeface="Times New Roman" panose="02020603050405020304" pitchFamily="18" charset="0"/>
                <a:cs typeface="Times New Roman" panose="02020603050405020304" pitchFamily="18" charset="0"/>
              </a:rPr>
              <a:t>) over by morning.</a:t>
            </a:r>
            <a:endParaRPr lang="ar-EG" dirty="0">
              <a:latin typeface="Times New Roman" panose="02020603050405020304" pitchFamily="18" charset="0"/>
              <a:cs typeface="Times New Roman" panose="02020603050405020304" pitchFamily="18" charset="0"/>
            </a:endParaRPr>
          </a:p>
          <a:p>
            <a:pPr algn="l"/>
            <a:endParaRPr lang="en-US" sz="2400" dirty="0"/>
          </a:p>
        </p:txBody>
      </p:sp>
    </p:spTree>
    <p:extLst>
      <p:ext uri="{BB962C8B-B14F-4D97-AF65-F5344CB8AC3E}">
        <p14:creationId xmlns:p14="http://schemas.microsoft.com/office/powerpoint/2010/main" val="2455231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289F6-A1F9-46E6-93BF-6E82E9BDAE41}"/>
              </a:ext>
            </a:extLst>
          </p:cNvPr>
          <p:cNvSpPr>
            <a:spLocks noGrp="1"/>
          </p:cNvSpPr>
          <p:nvPr>
            <p:ph idx="1"/>
          </p:nvPr>
        </p:nvSpPr>
        <p:spPr>
          <a:xfrm>
            <a:off x="677334" y="386862"/>
            <a:ext cx="9466791" cy="5654501"/>
          </a:xfrm>
        </p:spPr>
        <p:txBody>
          <a:bodyPr>
            <a:normAutofit fontScale="92500" lnSpcReduction="20000"/>
          </a:bodyPr>
          <a:lstStyle/>
          <a:p>
            <a:pPr lvl="0" algn="ctr">
              <a:spcBef>
                <a:spcPts val="0"/>
              </a:spcBef>
              <a:buClr>
                <a:srgbClr val="90C226"/>
              </a:buClr>
            </a:pPr>
            <a:r>
              <a:rPr lang="en-GB" sz="2400" b="1" dirty="0">
                <a:solidFill>
                  <a:srgbClr val="C00000"/>
                </a:solidFill>
                <a:latin typeface="Times New Roman" panose="02020603050405020304" pitchFamily="18" charset="0"/>
                <a:cs typeface="Times New Roman" panose="02020603050405020304" pitchFamily="18" charset="0"/>
              </a:rPr>
              <a:t>  </a:t>
            </a:r>
            <a:r>
              <a:rPr lang="ar-EG" sz="2400" b="1" dirty="0">
                <a:solidFill>
                  <a:srgbClr val="C00000"/>
                </a:solidFill>
                <a:latin typeface="Times New Roman" panose="02020603050405020304" pitchFamily="18" charset="0"/>
                <a:cs typeface="Times New Roman" panose="02020603050405020304" pitchFamily="18" charset="0"/>
              </a:rPr>
              <a:t>درس </a:t>
            </a:r>
            <a:r>
              <a:rPr lang="en-GB" sz="2400" b="1" dirty="0">
                <a:solidFill>
                  <a:srgbClr val="C00000"/>
                </a:solidFill>
                <a:latin typeface="Times New Roman" panose="02020603050405020304" pitchFamily="18" charset="0"/>
                <a:cs typeface="Times New Roman" panose="02020603050405020304" pitchFamily="18" charset="0"/>
              </a:rPr>
              <a:t>  </a:t>
            </a:r>
            <a:r>
              <a:rPr lang="ar-EG" sz="2400" b="1" dirty="0">
                <a:solidFill>
                  <a:srgbClr val="C00000"/>
                </a:solidFill>
                <a:latin typeface="Times New Roman" panose="02020603050405020304" pitchFamily="18" charset="0"/>
                <a:cs typeface="Times New Roman" panose="02020603050405020304" pitchFamily="18" charset="0"/>
              </a:rPr>
              <a:t>14 </a:t>
            </a:r>
            <a:r>
              <a:rPr lang="en-GB" sz="2400" b="1" dirty="0">
                <a:solidFill>
                  <a:srgbClr val="C00000"/>
                </a:solidFill>
                <a:latin typeface="Times New Roman" panose="02020603050405020304" pitchFamily="18" charset="0"/>
                <a:cs typeface="Times New Roman" panose="02020603050405020304" pitchFamily="18" charset="0"/>
              </a:rPr>
              <a:t> </a:t>
            </a:r>
            <a:r>
              <a:rPr lang="ar-EG" sz="2400" b="1" dirty="0">
                <a:solidFill>
                  <a:srgbClr val="C00000"/>
                </a:solidFill>
                <a:latin typeface="Times New Roman" panose="02020603050405020304" pitchFamily="18" charset="0"/>
                <a:cs typeface="Times New Roman" panose="02020603050405020304" pitchFamily="18" charset="0"/>
              </a:rPr>
              <a:t>الكتاب المقرر ص </a:t>
            </a:r>
            <a:r>
              <a:rPr lang="en-US" sz="2400" b="1" dirty="0">
                <a:solidFill>
                  <a:srgbClr val="C00000"/>
                </a:solidFill>
                <a:latin typeface="Times New Roman" panose="02020603050405020304" pitchFamily="18" charset="0"/>
                <a:cs typeface="Times New Roman" panose="02020603050405020304" pitchFamily="18" charset="0"/>
              </a:rPr>
              <a:t>-76)</a:t>
            </a:r>
            <a:r>
              <a:rPr lang="ar-EG" sz="2400" b="1" dirty="0">
                <a:solidFill>
                  <a:srgbClr val="C00000"/>
                </a:solidFill>
                <a:latin typeface="Times New Roman" panose="02020603050405020304" pitchFamily="18" charset="0"/>
                <a:cs typeface="Times New Roman" panose="02020603050405020304" pitchFamily="18" charset="0"/>
              </a:rPr>
              <a:t> 8</a:t>
            </a:r>
            <a:r>
              <a:rPr lang="en-GB" sz="2400" b="1" dirty="0">
                <a:solidFill>
                  <a:srgbClr val="C00000"/>
                </a:solidFill>
                <a:latin typeface="Times New Roman" panose="02020603050405020304" pitchFamily="18" charset="0"/>
                <a:cs typeface="Times New Roman" panose="02020603050405020304" pitchFamily="18" charset="0"/>
              </a:rPr>
              <a:t>8</a:t>
            </a:r>
            <a:r>
              <a:rPr lang="ar-EG" sz="2400" b="1" dirty="0">
                <a:solidFill>
                  <a:srgbClr val="C00000"/>
                </a:solidFill>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a:t>
            </a:r>
          </a:p>
          <a:p>
            <a:pPr marL="0" indent="0" algn="ctr">
              <a:spcBef>
                <a:spcPts val="0"/>
              </a:spcBef>
              <a:buNone/>
            </a:pPr>
            <a:r>
              <a:rPr lang="en-US" sz="2400" b="1" dirty="0">
                <a:solidFill>
                  <a:srgbClr val="E76618"/>
                </a:solidFill>
                <a:latin typeface="Times New Roman" panose="02020603050405020304" pitchFamily="18" charset="0"/>
                <a:ea typeface="+mj-ea"/>
                <a:cs typeface="Times New Roman" panose="02020603050405020304" pitchFamily="18" charset="0"/>
              </a:rPr>
              <a:t>English Grammar</a:t>
            </a:r>
            <a:r>
              <a:rPr lang="en-GB" sz="2400" b="1" dirty="0">
                <a:solidFill>
                  <a:srgbClr val="E76618"/>
                </a:solidFill>
                <a:latin typeface="Times New Roman" panose="02020603050405020304" pitchFamily="18" charset="0"/>
                <a:ea typeface="+mj-ea"/>
                <a:cs typeface="Times New Roman" panose="02020603050405020304" pitchFamily="18" charset="0"/>
              </a:rPr>
              <a:t> Page 76-88</a:t>
            </a:r>
            <a:r>
              <a:rPr lang="ar-EG" sz="2400" b="1" dirty="0">
                <a:solidFill>
                  <a:srgbClr val="C00000"/>
                </a:solidFill>
                <a:latin typeface="Times New Roman" panose="02020603050405020304" pitchFamily="18" charset="0"/>
                <a:ea typeface="+mj-ea"/>
                <a:cs typeface="Times New Roman" panose="02020603050405020304" pitchFamily="18" charset="0"/>
              </a:rPr>
              <a:t> </a:t>
            </a:r>
            <a:r>
              <a:rPr lang="en-US" sz="2400" b="1" dirty="0">
                <a:solidFill>
                  <a:srgbClr val="C00000"/>
                </a:solidFill>
                <a:latin typeface="Times New Roman" panose="02020603050405020304" pitchFamily="18" charset="0"/>
                <a:ea typeface="+mj-ea"/>
                <a:cs typeface="Times New Roman" panose="02020603050405020304" pitchFamily="18" charset="0"/>
              </a:rPr>
              <a:t>(ch.14 )</a:t>
            </a:r>
            <a:br>
              <a:rPr lang="ar-DZ" sz="2400" b="1" dirty="0">
                <a:solidFill>
                  <a:prstClr val="black"/>
                </a:solidFill>
                <a:latin typeface="Times New Roman" panose="02020603050405020304" pitchFamily="18" charset="0"/>
                <a:ea typeface="+mj-ea"/>
                <a:cs typeface="Times New Roman" panose="02020603050405020304" pitchFamily="18" charset="0"/>
              </a:rPr>
            </a:br>
            <a:r>
              <a:rPr lang="en-US" sz="2400" b="1" dirty="0">
                <a:solidFill>
                  <a:srgbClr val="0070C0"/>
                </a:solidFill>
                <a:latin typeface="Times New Roman" panose="02020603050405020304" pitchFamily="18" charset="0"/>
                <a:ea typeface="+mj-ea"/>
                <a:cs typeface="Times New Roman" panose="02020603050405020304" pitchFamily="18" charset="0"/>
              </a:rPr>
              <a:t> Don’t be tense about verbs </a:t>
            </a:r>
          </a:p>
          <a:p>
            <a:pPr algn="l">
              <a:spcBef>
                <a:spcPts val="0"/>
              </a:spcBef>
            </a:pPr>
            <a:r>
              <a:rPr lang="en-US" b="1" dirty="0">
                <a:solidFill>
                  <a:srgbClr val="CF558C"/>
                </a:solidFill>
                <a:latin typeface="Times New Roman" panose="02020603050405020304" pitchFamily="18" charset="0"/>
                <a:cs typeface="Times New Roman" panose="02020603050405020304" pitchFamily="18" charset="0"/>
              </a:rPr>
              <a:t>KEEPING VERB TENSE CONSISTENT</a:t>
            </a:r>
          </a:p>
          <a:p>
            <a:pPr marL="0" lvl="0" indent="0" algn="l">
              <a:spcBef>
                <a:spcPts val="0"/>
              </a:spcBef>
              <a:buClr>
                <a:srgbClr val="F496CB">
                  <a:lumMod val="75000"/>
                </a:srgbClr>
              </a:buClr>
              <a:buNone/>
            </a:pPr>
            <a:r>
              <a:rPr lang="en-US" b="1" dirty="0">
                <a:latin typeface="Times New Roman" panose="02020603050405020304" pitchFamily="18" charset="0"/>
                <a:cs typeface="Times New Roman" panose="02020603050405020304" pitchFamily="18" charset="0"/>
              </a:rPr>
              <a:t> </a:t>
            </a:r>
            <a:r>
              <a:rPr lang="en-US" dirty="0">
                <a:solidFill>
                  <a:prstClr val="black">
                    <a:lumMod val="75000"/>
                    <a:lumOff val="25000"/>
                  </a:prstClr>
                </a:solidFill>
                <a:latin typeface="Times New Roman" panose="02020603050405020304" pitchFamily="18" charset="0"/>
                <a:cs typeface="Times New Roman" panose="02020603050405020304" pitchFamily="18" charset="0"/>
              </a:rPr>
              <a:t>The tense of a verb tells when an action occurs,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occurred,or</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will occur. Verbs have three basic tenses: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present,past,and</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future. A passage that begins in present tense should continue in present tense. If it begins in past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tense,it</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should stay in past tense.</a:t>
            </a:r>
          </a:p>
          <a:p>
            <a:pPr marL="0" lvl="0" indent="0" algn="l">
              <a:spcBef>
                <a:spcPts val="0"/>
              </a:spcBef>
              <a:buClr>
                <a:srgbClr val="F496CB">
                  <a:lumMod val="75000"/>
                </a:srgbClr>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b="1" dirty="0">
                <a:solidFill>
                  <a:srgbClr val="F496CB">
                    <a:lumMod val="75000"/>
                  </a:srgbClr>
                </a:solidFill>
                <a:latin typeface="Times New Roman" panose="02020603050405020304" pitchFamily="18" charset="0"/>
                <a:cs typeface="Times New Roman" panose="02020603050405020304" pitchFamily="18" charset="0"/>
              </a:rPr>
              <a:t>Wrong </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a:t>
            </a:r>
            <a:r>
              <a:rPr lang="en-US" dirty="0">
                <a:solidFill>
                  <a:prstClr val="black">
                    <a:lumMod val="75000"/>
                    <a:lumOff val="25000"/>
                  </a:prstClr>
                </a:solidFill>
                <a:latin typeface="Times New Roman" panose="02020603050405020304" pitchFamily="18" charset="0"/>
                <a:cs typeface="Times New Roman" panose="02020603050405020304" pitchFamily="18" charset="0"/>
              </a:rPr>
              <a:t>The ofﬁcer unlocked the trunk and searches for contraband.</a:t>
            </a:r>
          </a:p>
          <a:p>
            <a:pPr marL="0" lvl="0" indent="0" algn="l">
              <a:spcBef>
                <a:spcPts val="0"/>
              </a:spcBef>
              <a:buClr>
                <a:srgbClr val="F496CB">
                  <a:lumMod val="75000"/>
                </a:srgbClr>
              </a:buClr>
              <a:buNone/>
            </a:pPr>
            <a:r>
              <a:rPr lang="en-US" b="1" dirty="0">
                <a:solidFill>
                  <a:srgbClr val="F496CB">
                    <a:lumMod val="75000"/>
                  </a:srgbClr>
                </a:solidFill>
                <a:latin typeface="Times New Roman" panose="02020603050405020304" pitchFamily="18" charset="0"/>
                <a:cs typeface="Times New Roman" panose="02020603050405020304" pitchFamily="18" charset="0"/>
              </a:rPr>
              <a:t> </a:t>
            </a:r>
            <a:r>
              <a:rPr lang="en-US" b="1" dirty="0" err="1">
                <a:solidFill>
                  <a:srgbClr val="F496CB">
                    <a:lumMod val="75000"/>
                  </a:srgbClr>
                </a:solidFill>
                <a:latin typeface="Times New Roman" panose="02020603050405020304" pitchFamily="18" charset="0"/>
                <a:cs typeface="Times New Roman" panose="02020603050405020304" pitchFamily="18" charset="0"/>
              </a:rPr>
              <a:t>Correct:</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The</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ofﬁcer unlocked the trunk and searched for contraband</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a:t>
            </a:r>
          </a:p>
          <a:p>
            <a:pPr marL="0" lvl="0" indent="0" algn="l">
              <a:spcBef>
                <a:spcPts val="0"/>
              </a:spcBef>
              <a:buClr>
                <a:srgbClr val="F496CB">
                  <a:lumMod val="75000"/>
                </a:srgbClr>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b="1" dirty="0" err="1">
                <a:solidFill>
                  <a:srgbClr val="F496CB">
                    <a:lumMod val="75000"/>
                  </a:srgbClr>
                </a:solidFill>
                <a:latin typeface="Times New Roman" panose="02020603050405020304" pitchFamily="18" charset="0"/>
                <a:cs typeface="Times New Roman" panose="02020603050405020304" pitchFamily="18" charset="0"/>
              </a:rPr>
              <a:t>Correct</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The</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ofﬁcer unlocks the trunk and searches for contraband.</a:t>
            </a:r>
          </a:p>
          <a:p>
            <a:pPr marL="0" lvl="0" indent="0" algn="l">
              <a:spcBef>
                <a:spcPts val="0"/>
              </a:spcBef>
              <a:buClr>
                <a:srgbClr val="F496CB">
                  <a:lumMod val="75000"/>
                </a:srgbClr>
              </a:buClr>
              <a:buNone/>
            </a:pPr>
            <a:r>
              <a:rPr lang="en-US" dirty="0">
                <a:solidFill>
                  <a:srgbClr val="F496CB">
                    <a:lumMod val="75000"/>
                  </a:srgbClr>
                </a:solidFill>
                <a:latin typeface="Times New Roman" panose="02020603050405020304" pitchFamily="18" charset="0"/>
                <a:cs typeface="Times New Roman" panose="02020603050405020304" pitchFamily="18" charset="0"/>
              </a:rPr>
              <a:t>IMPROPER USE OF PAST TENSE </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Don’t use past tense to make a statement about a present condition.</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Zelda met the new director. He was very tall.[Isn’t he still tall?] </a:t>
            </a:r>
          </a:p>
          <a:p>
            <a:pPr marL="0" lvl="0" indent="0" algn="l" rtl="0">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Zelda met the new director. He is very tall.</a:t>
            </a:r>
            <a:r>
              <a:rPr lang="ar-EG" b="1" dirty="0">
                <a:solidFill>
                  <a:srgbClr val="CF558C"/>
                </a:solidFill>
                <a:latin typeface="Times New Roman" panose="02020603050405020304" pitchFamily="18" charset="0"/>
                <a:cs typeface="Times New Roman" panose="02020603050405020304" pitchFamily="18" charset="0"/>
              </a:rPr>
              <a:t> </a:t>
            </a:r>
            <a:r>
              <a:rPr lang="ar-EG" b="1" dirty="0">
                <a:solidFill>
                  <a:srgbClr val="C00000"/>
                </a:solidFill>
                <a:latin typeface="Times New Roman" panose="02020603050405020304" pitchFamily="18" charset="0"/>
                <a:cs typeface="Times New Roman" panose="02020603050405020304" pitchFamily="18" charset="0"/>
              </a:rPr>
              <a:t>مراجعة الجدول ص 78-77</a:t>
            </a:r>
            <a:endParaRPr lang="en-US" b="1" dirty="0">
              <a:solidFill>
                <a:srgbClr val="C00000"/>
              </a:solidFill>
              <a:latin typeface="Times New Roman" panose="02020603050405020304" pitchFamily="18" charset="0"/>
              <a:cs typeface="Times New Roman" panose="02020603050405020304" pitchFamily="18" charset="0"/>
            </a:endParaRPr>
          </a:p>
          <a:p>
            <a:pPr marL="0" lvl="0" indent="0" algn="l" rtl="0">
              <a:spcBef>
                <a:spcPts val="0"/>
              </a:spcBef>
              <a:buClr>
                <a:srgbClr val="F496CB">
                  <a:lumMod val="75000"/>
                </a:srgbClr>
              </a:buClr>
              <a:buNone/>
            </a:pPr>
            <a:r>
              <a:rPr lang="en-US" b="1" dirty="0">
                <a:solidFill>
                  <a:srgbClr val="F496CB">
                    <a:lumMod val="75000"/>
                  </a:srgbClr>
                </a:solidFill>
                <a:latin typeface="Times New Roman" panose="02020603050405020304" pitchFamily="18" charset="0"/>
                <a:cs typeface="Times New Roman" panose="02020603050405020304" pitchFamily="18" charset="0"/>
              </a:rPr>
              <a:t>ESENT TENSE FOR STATEMENTS OF GENERAL TRUTH OR FACT </a:t>
            </a:r>
            <a:endParaRPr lang="en-US" b="1"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l">
              <a:spcBef>
                <a:spcPts val="0"/>
              </a:spcBef>
              <a:buClr>
                <a:srgbClr val="F496CB">
                  <a:lumMod val="75000"/>
                </a:srgbClr>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Even if a passage is written in past tense, a general statement of truth or fact is written in present tense.</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During Galileo’s time ,few people believed (past) that the earth revolves (present) around the sun.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The engineer explained (past) to the city council that the streets run (present) parallel to the freeway.</a:t>
            </a:r>
          </a:p>
          <a:p>
            <a:pPr lvl="0" algn="l">
              <a:spcBef>
                <a:spcPts val="0"/>
              </a:spcBef>
              <a:buClr>
                <a:srgbClr val="90C226"/>
              </a:buClr>
            </a:pPr>
            <a:r>
              <a:rPr lang="en-GB" b="1" dirty="0">
                <a:solidFill>
                  <a:srgbClr val="CF558C"/>
                </a:solidFill>
                <a:latin typeface="Times New Roman" panose="02020603050405020304" pitchFamily="18" charset="0"/>
                <a:cs typeface="Times New Roman" panose="02020603050405020304" pitchFamily="18" charset="0"/>
              </a:rPr>
              <a:t>IMPROPER USE OF PAST TE NSE</a:t>
            </a:r>
          </a:p>
          <a:p>
            <a:pPr lvl="0" algn="l">
              <a:spcBef>
                <a:spcPts val="0"/>
              </a:spcBef>
              <a:buClr>
                <a:srgbClr val="90C226"/>
              </a:buClr>
            </a:pPr>
            <a:r>
              <a:rPr lang="en-GB" b="1" dirty="0">
                <a:solidFill>
                  <a:srgbClr val="CF558C"/>
                </a:solidFill>
                <a:latin typeface="Times New Roman" panose="02020603050405020304" pitchFamily="18" charset="0"/>
                <a:cs typeface="Times New Roman" panose="02020603050405020304" pitchFamily="18" charset="0"/>
              </a:rPr>
              <a:t>Don’t use past tense to make a statement about a present condition.</a:t>
            </a:r>
            <a:r>
              <a:rPr lang="ar-EG" b="1" dirty="0">
                <a:solidFill>
                  <a:srgbClr val="C00000"/>
                </a:solidFill>
                <a:latin typeface="Times New Roman" panose="02020603050405020304" pitchFamily="18" charset="0"/>
                <a:cs typeface="Times New Roman" panose="02020603050405020304" pitchFamily="18" charset="0"/>
              </a:rPr>
              <a:t> انظر الكتاب ص 79</a:t>
            </a:r>
          </a:p>
          <a:p>
            <a:pPr lvl="0" algn="l">
              <a:spcBef>
                <a:spcPts val="0"/>
              </a:spcBef>
              <a:buClr>
                <a:srgbClr val="90C226"/>
              </a:buClr>
            </a:pPr>
            <a:r>
              <a:rPr lang="en-GB" b="1" dirty="0">
                <a:solidFill>
                  <a:srgbClr val="CF558C"/>
                </a:solidFill>
                <a:latin typeface="Times New Roman" panose="02020603050405020304" pitchFamily="18" charset="0"/>
                <a:cs typeface="Times New Roman" panose="02020603050405020304" pitchFamily="18" charset="0"/>
              </a:rPr>
              <a:t>SUBJUNCTIVE MOOD FOR CONDITIONS CONTRARY TO FAC</a:t>
            </a:r>
            <a:r>
              <a:rPr lang="en-GB" b="1" dirty="0">
                <a:solidFill>
                  <a:srgbClr val="221F1F"/>
                </a:solidFill>
                <a:latin typeface="Times New Roman" panose="02020603050405020304" pitchFamily="18" charset="0"/>
                <a:cs typeface="Times New Roman" panose="02020603050405020304" pitchFamily="18" charset="0"/>
              </a:rPr>
              <a:t>T </a:t>
            </a:r>
            <a:r>
              <a:rPr lang="ar-EG" b="1" dirty="0">
                <a:solidFill>
                  <a:srgbClr val="C00000"/>
                </a:solidFill>
                <a:latin typeface="Times New Roman" panose="02020603050405020304" pitchFamily="18" charset="0"/>
                <a:cs typeface="Times New Roman" panose="02020603050405020304" pitchFamily="18" charset="0"/>
              </a:rPr>
              <a:t>انظر الكتاب ص 79</a:t>
            </a:r>
          </a:p>
          <a:p>
            <a:pPr lvl="0" algn="l">
              <a:spcBef>
                <a:spcPts val="0"/>
              </a:spcBef>
              <a:buClr>
                <a:srgbClr val="90C226"/>
              </a:buClr>
            </a:pPr>
            <a:r>
              <a:rPr lang="en-US" b="1" dirty="0">
                <a:solidFill>
                  <a:srgbClr val="F496CB">
                    <a:lumMod val="75000"/>
                  </a:srgbClr>
                </a:solidFill>
                <a:latin typeface="Times New Roman" panose="02020603050405020304" pitchFamily="18" charset="0"/>
                <a:cs typeface="Times New Roman" panose="02020603050405020304" pitchFamily="18" charset="0"/>
              </a:rPr>
              <a:t>Practice 1(the answer)</a:t>
            </a:r>
            <a:endParaRPr lang="ar-EG" b="1" dirty="0">
              <a:solidFill>
                <a:srgbClr val="F496CB">
                  <a:lumMod val="75000"/>
                </a:srgbClr>
              </a:solidFill>
              <a:latin typeface="Times New Roman" panose="02020603050405020304" pitchFamily="18" charset="0"/>
              <a:cs typeface="Times New Roman" panose="02020603050405020304" pitchFamily="18" charset="0"/>
            </a:endParaRPr>
          </a:p>
          <a:p>
            <a:pPr marL="0" lvl="0" indent="0" algn="l">
              <a:spcBef>
                <a:spcPts val="0"/>
              </a:spcBef>
              <a:buClr>
                <a:srgbClr val="F496CB">
                  <a:lumMod val="75000"/>
                </a:srgbClr>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1. After Ethel knocked on the door, she ( rang) the doorbell.</a:t>
            </a:r>
          </a:p>
          <a:p>
            <a:pPr marL="0" lvl="0" indent="0" algn="l">
              <a:spcBef>
                <a:spcPts val="0"/>
              </a:spcBef>
              <a:buClr>
                <a:srgbClr val="F496CB">
                  <a:lumMod val="75000"/>
                </a:srgbClr>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 2. By the time I get on the plane, she will (have read) my love letter.</a:t>
            </a:r>
          </a:p>
          <a:p>
            <a:pPr marL="0" lvl="0" indent="0" algn="l">
              <a:spcBef>
                <a:spcPts val="0"/>
              </a:spcBef>
              <a:buClr>
                <a:srgbClr val="F496CB">
                  <a:lumMod val="75000"/>
                </a:srgbClr>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 3. My teacher explai</a:t>
            </a:r>
            <a:r>
              <a:rPr lang="en-US" dirty="0">
                <a:solidFill>
                  <a:prstClr val="black">
                    <a:lumMod val="75000"/>
                    <a:lumOff val="25000"/>
                  </a:prstClr>
                </a:solidFill>
                <a:latin typeface="Times New Roman" panose="02020603050405020304" pitchFamily="18" charset="0"/>
                <a:cs typeface="Times New Roman" panose="02020603050405020304" pitchFamily="18" charset="0"/>
              </a:rPr>
              <a:t>ned why Mars (is) red. 4. I would ﬁnish the job if I (were) you. </a:t>
            </a:r>
            <a:endParaRPr lang="ar-EG"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l">
              <a:spcBef>
                <a:spcPts val="0"/>
              </a:spcBef>
              <a:buClr>
                <a:srgbClr val="F496CB">
                  <a:lumMod val="75000"/>
                </a:srgbClr>
              </a:buClr>
              <a:buNone/>
            </a:pPr>
            <a:endParaRPr lang="en-US" dirty="0">
              <a:solidFill>
                <a:prstClr val="black">
                  <a:lumMod val="75000"/>
                  <a:lumOff val="25000"/>
                </a:prstClr>
              </a:solidFill>
              <a:latin typeface="Times New Roman" panose="02020603050405020304" pitchFamily="18" charset="0"/>
              <a:cs typeface="Times New Roman" panose="02020603050405020304" pitchFamily="18" charset="0"/>
            </a:endParaRPr>
          </a:p>
          <a:p>
            <a:pPr algn="l"/>
            <a:endParaRPr lang="en-GB" sz="2000" b="1" dirty="0"/>
          </a:p>
        </p:txBody>
      </p:sp>
    </p:spTree>
    <p:extLst>
      <p:ext uri="{BB962C8B-B14F-4D97-AF65-F5344CB8AC3E}">
        <p14:creationId xmlns:p14="http://schemas.microsoft.com/office/powerpoint/2010/main" val="2061487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06B5DC-356D-4EFC-B364-85BEB7B6F869}"/>
              </a:ext>
            </a:extLst>
          </p:cNvPr>
          <p:cNvSpPr>
            <a:spLocks noGrp="1"/>
          </p:cNvSpPr>
          <p:nvPr>
            <p:ph idx="1"/>
          </p:nvPr>
        </p:nvSpPr>
        <p:spPr>
          <a:xfrm>
            <a:off x="677334" y="222738"/>
            <a:ext cx="9666816" cy="6239022"/>
          </a:xfrm>
        </p:spPr>
        <p:txBody>
          <a:bodyPr>
            <a:normAutofit lnSpcReduction="10000"/>
          </a:bodyPr>
          <a:lstStyle/>
          <a:p>
            <a:pPr marL="0" indent="0" algn="ctr">
              <a:spcBef>
                <a:spcPts val="0"/>
              </a:spcBef>
              <a:buClr>
                <a:srgbClr val="F496CB">
                  <a:lumMod val="75000"/>
                </a:srgbClr>
              </a:buClr>
              <a:buNone/>
            </a:pPr>
            <a:r>
              <a:rPr lang="en-GB" b="1" dirty="0">
                <a:solidFill>
                  <a:srgbClr val="CF558C"/>
                </a:solidFill>
                <a:latin typeface="Times New Roman" panose="02020603050405020304" pitchFamily="18" charset="0"/>
                <a:ea typeface="+mj-ea"/>
                <a:cs typeface="Times New Roman" panose="02020603050405020304" pitchFamily="18" charset="0"/>
              </a:rPr>
              <a:t> </a:t>
            </a:r>
            <a:r>
              <a:rPr lang="ar-EG" sz="24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المحاضرة الرابعة</a:t>
            </a:r>
            <a:endParaRPr lang="en-GB" sz="2400" b="1" dirty="0">
              <a:ln w="22225">
                <a:solidFill>
                  <a:schemeClr val="accent2"/>
                </a:solidFill>
                <a:prstDash val="solid"/>
              </a:ln>
              <a:solidFill>
                <a:schemeClr val="accent2">
                  <a:lumMod val="40000"/>
                  <a:lumOff val="60000"/>
                </a:schemeClr>
              </a:solidFill>
            </a:endParaRPr>
          </a:p>
          <a:p>
            <a:pPr marL="0" lvl="0" indent="0" algn="ctr">
              <a:spcBef>
                <a:spcPts val="0"/>
              </a:spcBef>
              <a:buClr>
                <a:srgbClr val="F496CB">
                  <a:lumMod val="75000"/>
                </a:srgbClr>
              </a:buClr>
              <a:buNone/>
            </a:pPr>
            <a:r>
              <a:rPr lang="ar-EG" sz="2400" b="1" dirty="0">
                <a:solidFill>
                  <a:srgbClr val="C00000"/>
                </a:solidFill>
                <a:latin typeface="Times New Roman" panose="02020603050405020304" pitchFamily="18" charset="0"/>
                <a:cs typeface="Times New Roman" panose="02020603050405020304" pitchFamily="18" charset="0"/>
              </a:rPr>
              <a:t>درس </a:t>
            </a:r>
            <a:r>
              <a:rPr lang="en-GB" sz="2400" b="1" dirty="0">
                <a:solidFill>
                  <a:srgbClr val="C00000"/>
                </a:solidFill>
                <a:latin typeface="Times New Roman" panose="02020603050405020304" pitchFamily="18" charset="0"/>
                <a:cs typeface="Times New Roman" panose="02020603050405020304" pitchFamily="18" charset="0"/>
              </a:rPr>
              <a:t> </a:t>
            </a:r>
            <a:r>
              <a:rPr lang="ar-EG" sz="2400" b="1" dirty="0">
                <a:solidFill>
                  <a:srgbClr val="C00000"/>
                </a:solidFill>
                <a:latin typeface="Times New Roman" panose="02020603050405020304" pitchFamily="18" charset="0"/>
                <a:cs typeface="Times New Roman" panose="02020603050405020304" pitchFamily="18" charset="0"/>
              </a:rPr>
              <a:t>15-16 </a:t>
            </a:r>
            <a:r>
              <a:rPr lang="en-GB" sz="2400" b="1" dirty="0">
                <a:solidFill>
                  <a:srgbClr val="C00000"/>
                </a:solidFill>
                <a:latin typeface="Times New Roman" panose="02020603050405020304" pitchFamily="18" charset="0"/>
                <a:cs typeface="Times New Roman" panose="02020603050405020304" pitchFamily="18" charset="0"/>
              </a:rPr>
              <a:t> </a:t>
            </a:r>
            <a:r>
              <a:rPr lang="ar-EG" sz="2400" b="1" dirty="0">
                <a:solidFill>
                  <a:srgbClr val="C00000"/>
                </a:solidFill>
                <a:latin typeface="Times New Roman" panose="02020603050405020304" pitchFamily="18" charset="0"/>
                <a:cs typeface="Times New Roman" panose="02020603050405020304" pitchFamily="18" charset="0"/>
              </a:rPr>
              <a:t>الكتاب المقرر ص (94- 81 </a:t>
            </a:r>
            <a:r>
              <a:rPr lang="en-US" sz="2400" b="1" dirty="0">
                <a:solidFill>
                  <a:srgbClr val="C00000"/>
                </a:solidFill>
                <a:latin typeface="Times New Roman" panose="02020603050405020304" pitchFamily="18" charset="0"/>
                <a:cs typeface="Times New Roman" panose="02020603050405020304" pitchFamily="18" charset="0"/>
              </a:rPr>
              <a:t>( </a:t>
            </a:r>
            <a:endParaRPr lang="ar-EG" sz="2400" b="1" dirty="0">
              <a:solidFill>
                <a:srgbClr val="C00000"/>
              </a:solidFill>
              <a:latin typeface="Times New Roman" panose="02020603050405020304" pitchFamily="18" charset="0"/>
              <a:cs typeface="Times New Roman" panose="02020603050405020304" pitchFamily="18" charset="0"/>
            </a:endParaRPr>
          </a:p>
          <a:p>
            <a:pPr marL="0" lvl="0" indent="0" algn="ctr">
              <a:spcBef>
                <a:spcPts val="0"/>
              </a:spcBef>
              <a:buClr>
                <a:srgbClr val="F496CB">
                  <a:lumMod val="75000"/>
                </a:srgbClr>
              </a:buClr>
              <a:buNone/>
            </a:pPr>
            <a:r>
              <a:rPr lang="en-GB" b="1" dirty="0">
                <a:solidFill>
                  <a:srgbClr val="CF558C"/>
                </a:solidFill>
                <a:latin typeface="Times New Roman" panose="02020603050405020304" pitchFamily="18" charset="0"/>
                <a:ea typeface="+mj-ea"/>
                <a:cs typeface="Times New Roman" panose="02020603050405020304" pitchFamily="18" charset="0"/>
              </a:rPr>
              <a:t>Chapter 15 (page 81-88</a:t>
            </a:r>
            <a:r>
              <a:rPr lang="en-GB" dirty="0">
                <a:solidFill>
                  <a:srgbClr val="CF558C"/>
                </a:solidFill>
                <a:latin typeface="Times New Roman" panose="02020603050405020304" pitchFamily="18" charset="0"/>
                <a:ea typeface="+mj-ea"/>
                <a:cs typeface="Times New Roman" panose="02020603050405020304" pitchFamily="18" charset="0"/>
              </a:rPr>
              <a:t>)</a:t>
            </a:r>
            <a:r>
              <a:rPr lang="ar-EG" b="1" dirty="0">
                <a:solidFill>
                  <a:srgbClr val="CF558C"/>
                </a:solidFill>
                <a:latin typeface="Times New Roman" panose="02020603050405020304" pitchFamily="18" charset="0"/>
                <a:ea typeface="+mj-ea"/>
                <a:cs typeface="Times New Roman" panose="02020603050405020304" pitchFamily="18" charset="0"/>
              </a:rPr>
              <a:t> الدرس الخامس عشر</a:t>
            </a:r>
            <a:br>
              <a:rPr lang="en-GB" dirty="0">
                <a:solidFill>
                  <a:srgbClr val="CF558C"/>
                </a:solidFill>
                <a:latin typeface="Times New Roman" panose="02020603050405020304" pitchFamily="18" charset="0"/>
                <a:ea typeface="+mj-ea"/>
                <a:cs typeface="Times New Roman" panose="02020603050405020304" pitchFamily="18" charset="0"/>
              </a:rPr>
            </a:br>
            <a:r>
              <a:rPr lang="en-US" dirty="0">
                <a:solidFill>
                  <a:srgbClr val="F496CB">
                    <a:lumMod val="75000"/>
                  </a:srgbClr>
                </a:solidFill>
                <a:latin typeface="Times New Roman" panose="02020603050405020304" pitchFamily="18" charset="0"/>
                <a:ea typeface="+mj-ea"/>
                <a:cs typeface="Times New Roman" panose="02020603050405020304" pitchFamily="18" charset="0"/>
              </a:rPr>
              <a:t>MAKING SUBJECTS AGREE WITH THEIR VERBS IN NUMBER</a:t>
            </a:r>
            <a:endParaRPr lang="ar-EG" dirty="0">
              <a:solidFill>
                <a:srgbClr val="F496CB">
                  <a:lumMod val="75000"/>
                </a:srgbClr>
              </a:solidFill>
              <a:latin typeface="Times New Roman" panose="02020603050405020304" pitchFamily="18" charset="0"/>
              <a:ea typeface="+mj-ea"/>
              <a:cs typeface="Times New Roman" panose="02020603050405020304" pitchFamily="18" charset="0"/>
            </a:endParaRPr>
          </a:p>
          <a:p>
            <a:pPr marL="0" lvl="0" indent="0" algn="l">
              <a:spcBef>
                <a:spcPts val="0"/>
              </a:spcBef>
              <a:buClr>
                <a:srgbClr val="F496CB">
                  <a:lumMod val="75000"/>
                </a:srgbClr>
              </a:buClr>
              <a:buNone/>
            </a:pPr>
            <a:r>
              <a:rPr lang="en-US" dirty="0">
                <a:solidFill>
                  <a:srgbClr val="F496CB">
                    <a:lumMod val="75000"/>
                  </a:srgbClr>
                </a:solidFill>
                <a:latin typeface="Times New Roman" panose="02020603050405020304" pitchFamily="18" charset="0"/>
                <a:ea typeface="+mj-ea"/>
                <a:cs typeface="Times New Roman" panose="02020603050405020304" pitchFamily="18" charset="0"/>
              </a:rPr>
              <a:t> </a:t>
            </a:r>
            <a:br>
              <a:rPr lang="en-US" dirty="0">
                <a:solidFill>
                  <a:srgbClr val="F496CB">
                    <a:lumMod val="75000"/>
                  </a:srgbClr>
                </a:solidFill>
                <a:latin typeface="Times New Roman" panose="02020603050405020304" pitchFamily="18" charset="0"/>
                <a:ea typeface="+mj-ea"/>
                <a:cs typeface="Times New Roman" panose="02020603050405020304" pitchFamily="18" charset="0"/>
              </a:rPr>
            </a:br>
            <a:r>
              <a:rPr lang="en-US" b="1" dirty="0">
                <a:solidFill>
                  <a:srgbClr val="C00000"/>
                </a:solidFill>
                <a:latin typeface="Times New Roman" panose="02020603050405020304" pitchFamily="18" charset="0"/>
                <a:ea typeface="+mj-ea"/>
                <a:cs typeface="Times New Roman" panose="02020603050405020304" pitchFamily="18" charset="0"/>
              </a:rPr>
              <a:t>See Page 82 </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A subject should agree with its verb in number. In other words, if a subject is singular, the verb must be singular; if the subject is plural, the verb must be plural.</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He _____.[singular]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They _____.[plural]</a:t>
            </a:r>
            <a:endParaRPr lang="ar-DZ" dirty="0">
              <a:solidFill>
                <a:prstClr val="black">
                  <a:lumMod val="75000"/>
                  <a:lumOff val="25000"/>
                </a:prstClr>
              </a:solidFill>
              <a:latin typeface="Times New Roman" panose="02020603050405020304" pitchFamily="18" charset="0"/>
              <a:cs typeface="Times New Roman" panose="02020603050405020304" pitchFamily="18" charset="0"/>
            </a:endParaRPr>
          </a:p>
          <a:p>
            <a:pPr algn="l">
              <a:spcBef>
                <a:spcPts val="0"/>
              </a:spcBef>
            </a:pPr>
            <a:r>
              <a:rPr lang="en-GB" b="1" dirty="0">
                <a:solidFill>
                  <a:srgbClr val="CF558C"/>
                </a:solidFill>
                <a:latin typeface="Times New Roman" panose="02020603050405020304" pitchFamily="18" charset="0"/>
                <a:cs typeface="Times New Roman" panose="02020603050405020304" pitchFamily="18" charset="0"/>
              </a:rPr>
              <a:t>Problem Verb Forms and Constructions</a:t>
            </a:r>
          </a:p>
          <a:p>
            <a:pPr algn="l">
              <a:spcBef>
                <a:spcPts val="0"/>
              </a:spcBef>
            </a:pPr>
            <a:r>
              <a:rPr lang="en-GB" b="1" dirty="0">
                <a:solidFill>
                  <a:srgbClr val="231F20"/>
                </a:solidFill>
                <a:latin typeface="Times New Roman" panose="02020603050405020304" pitchFamily="18" charset="0"/>
                <a:cs typeface="Times New Roman" panose="02020603050405020304" pitchFamily="18" charset="0"/>
              </a:rPr>
              <a:t>The verb form </a:t>
            </a:r>
            <a:r>
              <a:rPr lang="en-GB" b="1" i="1" dirty="0">
                <a:solidFill>
                  <a:srgbClr val="231F20"/>
                </a:solidFill>
                <a:latin typeface="Times New Roman" panose="02020603050405020304" pitchFamily="18" charset="0"/>
                <a:cs typeface="Times New Roman" panose="02020603050405020304" pitchFamily="18" charset="0"/>
              </a:rPr>
              <a:t>to be—be, am, is, are, was, were</a:t>
            </a:r>
            <a:r>
              <a:rPr lang="en-GB" b="1" dirty="0">
                <a:solidFill>
                  <a:srgbClr val="231F20"/>
                </a:solidFill>
                <a:latin typeface="Times New Roman" panose="02020603050405020304" pitchFamily="18" charset="0"/>
                <a:cs typeface="Times New Roman" panose="02020603050405020304" pitchFamily="18" charset="0"/>
              </a:rPr>
              <a:t>—can pose special problems</a:t>
            </a:r>
          </a:p>
          <a:p>
            <a:pPr algn="l">
              <a:spcBef>
                <a:spcPts val="0"/>
              </a:spcBef>
            </a:pPr>
            <a:r>
              <a:rPr lang="en-GB" b="1" dirty="0">
                <a:solidFill>
                  <a:srgbClr val="231F20"/>
                </a:solidFill>
                <a:latin typeface="Times New Roman" panose="02020603050405020304" pitchFamily="18" charset="0"/>
                <a:cs typeface="Times New Roman" panose="02020603050405020304" pitchFamily="18" charset="0"/>
              </a:rPr>
              <a:t>because the principal parts are formed in such unusual ways. The following list</a:t>
            </a:r>
          </a:p>
          <a:p>
            <a:pPr algn="l">
              <a:spcBef>
                <a:spcPts val="0"/>
              </a:spcBef>
            </a:pPr>
            <a:r>
              <a:rPr lang="en-GB" b="1" dirty="0">
                <a:solidFill>
                  <a:srgbClr val="231F20"/>
                </a:solidFill>
                <a:latin typeface="Times New Roman" panose="02020603050405020304" pitchFamily="18" charset="0"/>
                <a:cs typeface="Times New Roman" panose="02020603050405020304" pitchFamily="18" charset="0"/>
              </a:rPr>
              <a:t> shows how to use the verb form </a:t>
            </a:r>
            <a:r>
              <a:rPr lang="en-GB" b="1" i="1" dirty="0">
                <a:solidFill>
                  <a:srgbClr val="231F20"/>
                </a:solidFill>
                <a:latin typeface="Times New Roman" panose="02020603050405020304" pitchFamily="18" charset="0"/>
                <a:cs typeface="Times New Roman" panose="02020603050405020304" pitchFamily="18" charset="0"/>
              </a:rPr>
              <a:t>to be.</a:t>
            </a:r>
          </a:p>
          <a:p>
            <a:pPr algn="l">
              <a:spcBef>
                <a:spcPts val="0"/>
              </a:spcBef>
            </a:pPr>
            <a:r>
              <a:rPr lang="en-US" b="1" dirty="0">
                <a:solidFill>
                  <a:srgbClr val="C00000"/>
                </a:solidFill>
                <a:latin typeface="Times New Roman" panose="02020603050405020304" pitchFamily="18" charset="0"/>
                <a:ea typeface="+mj-ea"/>
                <a:cs typeface="Times New Roman" panose="02020603050405020304" pitchFamily="18" charset="0"/>
              </a:rPr>
              <a:t>See Page 82</a:t>
            </a:r>
          </a:p>
          <a:p>
            <a:pPr lvl="0" algn="l">
              <a:spcBef>
                <a:spcPts val="0"/>
              </a:spcBef>
              <a:buClr>
                <a:srgbClr val="90C226"/>
              </a:buClr>
            </a:pPr>
            <a:r>
              <a:rPr lang="en-US" b="1" dirty="0">
                <a:solidFill>
                  <a:srgbClr val="F496CB">
                    <a:lumMod val="75000"/>
                  </a:srgbClr>
                </a:solidFill>
                <a:latin typeface="Times New Roman" panose="02020603050405020304" pitchFamily="18" charset="0"/>
                <a:cs typeface="Times New Roman" panose="02020603050405020304" pitchFamily="18" charset="0"/>
              </a:rPr>
              <a:t>Phrases Following Subjects Don’t Affect Verbs </a:t>
            </a:r>
            <a:r>
              <a:rPr lang="en-US" b="1" dirty="0">
                <a:solidFill>
                  <a:srgbClr val="C00000"/>
                </a:solidFill>
                <a:latin typeface="Times New Roman" panose="02020603050405020304" pitchFamily="18" charset="0"/>
                <a:cs typeface="Times New Roman" panose="02020603050405020304" pitchFamily="18" charset="0"/>
              </a:rPr>
              <a:t>See Page 83 </a:t>
            </a:r>
            <a:endParaRPr lang="en-US" b="1" dirty="0">
              <a:solidFill>
                <a:srgbClr val="F496CB">
                  <a:lumMod val="75000"/>
                </a:srgbClr>
              </a:solidFill>
              <a:latin typeface="Times New Roman" panose="02020603050405020304" pitchFamily="18" charset="0"/>
              <a:cs typeface="Times New Roman" panose="02020603050405020304" pitchFamily="18" charset="0"/>
            </a:endParaRP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Pay careful attention to the subject in a sentence. Do not allow a phrase following it to mislead you into using a verb that does not agree with the subject. The subjects and verbs are in bold in the following examples.</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One of the chairs is damaged.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The window designs by Rick Baker are complex and colorful</a:t>
            </a:r>
          </a:p>
          <a:p>
            <a:pPr marL="0" lvl="0" indent="0" algn="l">
              <a:spcBef>
                <a:spcPts val="0"/>
              </a:spcBef>
              <a:buClr>
                <a:srgbClr val="F496CB">
                  <a:lumMod val="75000"/>
                </a:srgbClr>
              </a:buClr>
              <a:buNone/>
            </a:pPr>
            <a:r>
              <a:rPr lang="en-US" b="1" dirty="0">
                <a:solidFill>
                  <a:srgbClr val="F496CB">
                    <a:lumMod val="75000"/>
                  </a:srgbClr>
                </a:solidFill>
                <a:latin typeface="Times New Roman" panose="02020603050405020304" pitchFamily="18" charset="0"/>
                <a:cs typeface="Times New Roman" panose="02020603050405020304" pitchFamily="18" charset="0"/>
              </a:rPr>
              <a:t>Special Singular Subjects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Some nouns are singular even though they end ins. Despite that they sound plural, they require a singular verb because we think of them as a single unit. Most of the nouns in the following list are singular. Some can be either singular or plural, depending on their use in the sentence. </a:t>
            </a:r>
            <a:endParaRPr lang="en-GB" dirty="0">
              <a:solidFill>
                <a:prstClr val="black">
                  <a:lumMod val="75000"/>
                  <a:lumOff val="25000"/>
                </a:prstClr>
              </a:solidFill>
              <a:latin typeface="Times New Roman" panose="02020603050405020304" pitchFamily="18" charset="0"/>
              <a:cs typeface="Times New Roman" panose="02020603050405020304" pitchFamily="18" charset="0"/>
            </a:endParaRPr>
          </a:p>
          <a:p>
            <a:pPr algn="l">
              <a:spcBef>
                <a:spcPts val="0"/>
              </a:spcBef>
            </a:pP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2813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0EA3212-FF01-4604-961A-04A04F120197}"/>
              </a:ext>
            </a:extLst>
          </p:cNvPr>
          <p:cNvSpPr>
            <a:spLocks noGrp="1"/>
          </p:cNvSpPr>
          <p:nvPr>
            <p:ph idx="1"/>
          </p:nvPr>
        </p:nvSpPr>
        <p:spPr>
          <a:xfrm>
            <a:off x="677863" y="244474"/>
            <a:ext cx="9113837" cy="6461125"/>
          </a:xfrm>
        </p:spPr>
        <p:txBody>
          <a:bodyPr>
            <a:normAutofit fontScale="92500"/>
          </a:bodyPr>
          <a:lstStyle/>
          <a:p>
            <a:pPr marL="0" lvl="0" indent="0" algn="l">
              <a:spcBef>
                <a:spcPts val="0"/>
              </a:spcBef>
              <a:buClr>
                <a:srgbClr val="F496CB">
                  <a:lumMod val="75000"/>
                </a:srgbClr>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These are just a few examples: measles, </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mumps,news,checkers</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or marbles (games),</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physics,economics</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,mathematics, civics, </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athletics,sports,politics</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statistics.</a:t>
            </a:r>
          </a:p>
          <a:p>
            <a:pPr marL="0" lvl="0" indent="0" algn="l">
              <a:spcBef>
                <a:spcPts val="0"/>
              </a:spcBef>
              <a:buClr>
                <a:srgbClr val="F496CB">
                  <a:lumMod val="75000"/>
                </a:srgbClr>
              </a:buClr>
              <a:buNone/>
            </a:pP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The news is over at 9:30. Darts is my favorite game.</a:t>
            </a:r>
          </a:p>
          <a:p>
            <a:pPr marL="0" lvl="0" indent="0" algn="l">
              <a:spcBef>
                <a:spcPts val="0"/>
              </a:spcBef>
              <a:buClr>
                <a:srgbClr val="F496CB">
                  <a:lumMod val="75000"/>
                </a:srgbClr>
              </a:buClr>
              <a:buNone/>
            </a:pP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 Sports is a healthy stress reliever.</a:t>
            </a:r>
          </a:p>
          <a:p>
            <a:pPr marL="0" lvl="0" indent="0" algn="l">
              <a:spcBef>
                <a:spcPts val="0"/>
              </a:spcBef>
              <a:buClr>
                <a:srgbClr val="F496CB">
                  <a:lumMod val="75000"/>
                </a:srgbClr>
              </a:buClr>
              <a:buNone/>
            </a:pP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Low-impact a </a:t>
            </a:r>
            <a:r>
              <a:rPr lang="en-US" sz="1900" i="1" dirty="0" err="1">
                <a:solidFill>
                  <a:prstClr val="black">
                    <a:lumMod val="75000"/>
                    <a:lumOff val="25000"/>
                  </a:prstClr>
                </a:solidFill>
                <a:latin typeface="Times New Roman" panose="02020603050405020304" pitchFamily="18" charset="0"/>
                <a:cs typeface="Times New Roman" panose="02020603050405020304" pitchFamily="18" charset="0"/>
              </a:rPr>
              <a:t>erobics</a:t>
            </a: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 is best for older adults.</a:t>
            </a:r>
          </a:p>
          <a:p>
            <a:pPr algn="l">
              <a:spcBef>
                <a:spcPts val="0"/>
              </a:spcBef>
            </a:pPr>
            <a:r>
              <a:rPr lang="en-GB" sz="1900" b="1" dirty="0">
                <a:solidFill>
                  <a:srgbClr val="CF558C"/>
                </a:solidFill>
                <a:latin typeface="Times New Roman" panose="02020603050405020304" pitchFamily="18" charset="0"/>
                <a:cs typeface="Times New Roman" panose="02020603050405020304" pitchFamily="18" charset="0"/>
              </a:rPr>
              <a:t>MAKING PRONOUN SUBJECTS MATCH THEIR VERBS IN NUMBER  </a:t>
            </a:r>
            <a:r>
              <a:rPr lang="en-US" sz="1900" b="1" dirty="0">
                <a:solidFill>
                  <a:srgbClr val="C00000"/>
                </a:solidFill>
                <a:latin typeface="Times New Roman" panose="02020603050405020304" pitchFamily="18" charset="0"/>
                <a:cs typeface="Times New Roman" panose="02020603050405020304" pitchFamily="18" charset="0"/>
              </a:rPr>
              <a:t>See Page </a:t>
            </a:r>
            <a:r>
              <a:rPr lang="en-GB" sz="1900" b="1" dirty="0">
                <a:solidFill>
                  <a:srgbClr val="C00000"/>
                </a:solidFill>
                <a:latin typeface="Times New Roman" panose="02020603050405020304" pitchFamily="18" charset="0"/>
                <a:cs typeface="Times New Roman" panose="02020603050405020304" pitchFamily="18" charset="0"/>
              </a:rPr>
              <a:t>84</a:t>
            </a:r>
            <a:endParaRPr lang="en-GB" sz="1900" b="1" dirty="0">
              <a:solidFill>
                <a:srgbClr val="CF558C"/>
              </a:solidFill>
              <a:latin typeface="Times New Roman" panose="02020603050405020304" pitchFamily="18" charset="0"/>
              <a:cs typeface="Times New Roman" panose="02020603050405020304" pitchFamily="18" charset="0"/>
            </a:endParaRPr>
          </a:p>
          <a:p>
            <a:pPr algn="l">
              <a:spcBef>
                <a:spcPts val="0"/>
              </a:spcBef>
            </a:pPr>
            <a:r>
              <a:rPr lang="en-GB" sz="1900" dirty="0">
                <a:latin typeface="Times New Roman" panose="02020603050405020304" pitchFamily="18" charset="0"/>
                <a:cs typeface="Times New Roman" panose="02020603050405020304" pitchFamily="18" charset="0"/>
              </a:rPr>
              <a:t>A pronoun is a word that takes the place of a noun. For example, in </a:t>
            </a:r>
            <a:r>
              <a:rPr lang="en-GB" sz="1900" dirty="0" err="1">
                <a:latin typeface="Times New Roman" panose="02020603050405020304" pitchFamily="18" charset="0"/>
                <a:cs typeface="Times New Roman" panose="02020603050405020304" pitchFamily="18" charset="0"/>
              </a:rPr>
              <a:t>thissentence</a:t>
            </a:r>
            <a:r>
              <a:rPr lang="en-GB" sz="1900" dirty="0">
                <a:latin typeface="Times New Roman" panose="02020603050405020304" pitchFamily="18" charset="0"/>
                <a:cs typeface="Times New Roman" panose="02020603050405020304" pitchFamily="18" charset="0"/>
              </a:rPr>
              <a:t>, “All of the cookies were decorated,” the word </a:t>
            </a:r>
            <a:r>
              <a:rPr lang="en-GB" sz="1900" i="1" dirty="0">
                <a:latin typeface="Times New Roman" panose="02020603050405020304" pitchFamily="18" charset="0"/>
                <a:cs typeface="Times New Roman" panose="02020603050405020304" pitchFamily="18" charset="0"/>
              </a:rPr>
              <a:t>all </a:t>
            </a:r>
            <a:r>
              <a:rPr lang="en-GB" sz="1900" dirty="0">
                <a:latin typeface="Times New Roman" panose="02020603050405020304" pitchFamily="18" charset="0"/>
                <a:cs typeface="Times New Roman" panose="02020603050405020304" pitchFamily="18" charset="0"/>
              </a:rPr>
              <a:t>stands for or refers to cookies, and acts as the subject.</a:t>
            </a:r>
            <a:endParaRPr lang="en-US" sz="1900" dirty="0">
              <a:solidFill>
                <a:srgbClr val="F496CB">
                  <a:lumMod val="75000"/>
                </a:srgbClr>
              </a:solidFill>
              <a:latin typeface="Times New Roman" panose="02020603050405020304" pitchFamily="18" charset="0"/>
              <a:ea typeface="+mj-ea"/>
              <a:cs typeface="Times New Roman" panose="02020603050405020304" pitchFamily="18" charset="0"/>
            </a:endParaRPr>
          </a:p>
          <a:p>
            <a:pPr marL="0" lvl="0" indent="0" algn="l">
              <a:spcBef>
                <a:spcPts val="0"/>
              </a:spcBef>
              <a:buClr>
                <a:srgbClr val="F496CB">
                  <a:lumMod val="75000"/>
                </a:srgbClr>
              </a:buClr>
              <a:buNone/>
            </a:pPr>
            <a:r>
              <a:rPr lang="en-US" sz="1900" b="1" dirty="0">
                <a:solidFill>
                  <a:srgbClr val="F496CB">
                    <a:lumMod val="75000"/>
                  </a:srgbClr>
                </a:solidFill>
                <a:latin typeface="Times New Roman" panose="02020603050405020304" pitchFamily="18" charset="0"/>
                <a:ea typeface="+mj-ea"/>
                <a:cs typeface="Times New Roman" panose="02020603050405020304" pitchFamily="18" charset="0"/>
              </a:rPr>
              <a:t>Singular Pronouns</a:t>
            </a:r>
          </a:p>
          <a:p>
            <a:pPr marL="0" lvl="0" indent="0" algn="l">
              <a:spcBef>
                <a:spcPts val="0"/>
              </a:spcBef>
              <a:buClr>
                <a:srgbClr val="F496CB">
                  <a:lumMod val="75000"/>
                </a:srgbClr>
              </a:buClr>
              <a:buNone/>
            </a:pPr>
            <a:r>
              <a:rPr lang="en-US" sz="1900" b="1" dirty="0">
                <a:solidFill>
                  <a:prstClr val="black">
                    <a:lumMod val="75000"/>
                    <a:lumOff val="25000"/>
                  </a:prstClr>
                </a:solidFill>
                <a:latin typeface="Times New Roman" panose="02020603050405020304" pitchFamily="18" charset="0"/>
                <a:cs typeface="Times New Roman" panose="02020603050405020304" pitchFamily="18" charset="0"/>
              </a:rPr>
              <a:t>These pronouns are always </a:t>
            </a:r>
            <a:r>
              <a:rPr lang="en-US" sz="1900" b="1" dirty="0" err="1">
                <a:solidFill>
                  <a:prstClr val="black">
                    <a:lumMod val="75000"/>
                    <a:lumOff val="25000"/>
                  </a:prstClr>
                </a:solidFill>
                <a:latin typeface="Times New Roman" panose="02020603050405020304" pitchFamily="18" charset="0"/>
                <a:cs typeface="Times New Roman" panose="02020603050405020304" pitchFamily="18" charset="0"/>
              </a:rPr>
              <a:t>singular.They</a:t>
            </a:r>
            <a:r>
              <a:rPr lang="en-US" sz="1900" b="1" dirty="0">
                <a:solidFill>
                  <a:prstClr val="black">
                    <a:lumMod val="75000"/>
                    <a:lumOff val="25000"/>
                  </a:prstClr>
                </a:solidFill>
                <a:latin typeface="Times New Roman" panose="02020603050405020304" pitchFamily="18" charset="0"/>
                <a:cs typeface="Times New Roman" panose="02020603050405020304" pitchFamily="18" charset="0"/>
              </a:rPr>
              <a:t> require singular verbs.</a:t>
            </a:r>
          </a:p>
          <a:p>
            <a:pPr marL="0" lvl="0" indent="0" algn="l">
              <a:spcBef>
                <a:spcPts val="0"/>
              </a:spcBef>
              <a:buClr>
                <a:srgbClr val="F496CB">
                  <a:lumMod val="75000"/>
                </a:srgbClr>
              </a:buClr>
              <a:buNone/>
            </a:pPr>
            <a:r>
              <a:rPr lang="en-US" sz="1900" b="1" dirty="0">
                <a:solidFill>
                  <a:prstClr val="black">
                    <a:lumMod val="75000"/>
                    <a:lumOff val="25000"/>
                  </a:prstClr>
                </a:solidFill>
                <a:latin typeface="Times New Roman" panose="02020603050405020304" pitchFamily="18" charset="0"/>
                <a:cs typeface="Times New Roman" panose="02020603050405020304" pitchFamily="18" charset="0"/>
              </a:rPr>
              <a:t>Each/ anyone/ nobody /either/ everybody/ one /neither /everyone /somebody/ anybody/ no one /someone</a:t>
            </a:r>
          </a:p>
          <a:p>
            <a:pPr marL="0" lvl="0" indent="0" algn="l">
              <a:spcBef>
                <a:spcPts val="0"/>
              </a:spcBef>
              <a:buClr>
                <a:srgbClr val="F496CB">
                  <a:lumMod val="75000"/>
                </a:srgbClr>
              </a:buClr>
              <a:buNone/>
            </a:pPr>
            <a:r>
              <a:rPr lang="en-US" sz="1900" b="1" dirty="0">
                <a:solidFill>
                  <a:prstClr val="black">
                    <a:lumMod val="75000"/>
                    <a:lumOff val="25000"/>
                  </a:prstClr>
                </a:solidFill>
                <a:latin typeface="Times New Roman" panose="02020603050405020304" pitchFamily="18" charset="0"/>
                <a:cs typeface="Times New Roman" panose="02020603050405020304" pitchFamily="18" charset="0"/>
              </a:rPr>
              <a:t>See how these pronouns take singular verbs in the following examples:</a:t>
            </a:r>
          </a:p>
          <a:p>
            <a:pPr marL="0" lvl="0" indent="0" algn="l">
              <a:spcBef>
                <a:spcPts val="0"/>
              </a:spcBef>
              <a:buClr>
                <a:srgbClr val="F496CB">
                  <a:lumMod val="75000"/>
                </a:srgbClr>
              </a:buClr>
              <a:buNone/>
            </a:pP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Someone always forgets to sign in.</a:t>
            </a:r>
          </a:p>
          <a:p>
            <a:pPr marL="0" lvl="0" indent="0" algn="l">
              <a:spcBef>
                <a:spcPts val="0"/>
              </a:spcBef>
              <a:buClr>
                <a:srgbClr val="F496CB">
                  <a:lumMod val="75000"/>
                </a:srgbClr>
              </a:buClr>
              <a:buNone/>
            </a:pP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 Neither child wants to miss the ﬁreworks. </a:t>
            </a:r>
          </a:p>
          <a:p>
            <a:pPr marL="0" lvl="0" indent="0" algn="l">
              <a:spcBef>
                <a:spcPts val="0"/>
              </a:spcBef>
              <a:buClr>
                <a:srgbClr val="F496CB">
                  <a:lumMod val="75000"/>
                </a:srgbClr>
              </a:buClr>
              <a:buNone/>
            </a:pPr>
            <a:r>
              <a:rPr lang="en-US" sz="1900" i="1" dirty="0">
                <a:solidFill>
                  <a:prstClr val="black">
                    <a:lumMod val="75000"/>
                    <a:lumOff val="25000"/>
                  </a:prstClr>
                </a:solidFill>
                <a:latin typeface="Times New Roman" panose="02020603050405020304" pitchFamily="18" charset="0"/>
                <a:cs typeface="Times New Roman" panose="02020603050405020304" pitchFamily="18" charset="0"/>
              </a:rPr>
              <a:t>Each of the members feels that an increase in dues is justiﬁed. Everybody here thinks the car should be ﬁxed instead of traded in for a new model.</a:t>
            </a:r>
          </a:p>
          <a:p>
            <a:pPr lvl="0" algn="l">
              <a:spcBef>
                <a:spcPts val="0"/>
              </a:spcBef>
              <a:buClr>
                <a:srgbClr val="90C226"/>
              </a:buClr>
            </a:pPr>
            <a:r>
              <a:rPr lang="en-US" sz="1900" b="1" dirty="0">
                <a:solidFill>
                  <a:srgbClr val="F496CB">
                    <a:lumMod val="75000"/>
                  </a:srgbClr>
                </a:solidFill>
                <a:latin typeface="Times New Roman" panose="02020603050405020304" pitchFamily="18" charset="0"/>
                <a:cs typeface="Times New Roman" panose="02020603050405020304" pitchFamily="18" charset="0"/>
              </a:rPr>
              <a:t>Plural Pronouns </a:t>
            </a:r>
            <a:r>
              <a:rPr lang="en-US" sz="1900" b="1" dirty="0">
                <a:solidFill>
                  <a:srgbClr val="C00000"/>
                </a:solidFill>
                <a:latin typeface="Times New Roman" panose="02020603050405020304" pitchFamily="18" charset="0"/>
                <a:cs typeface="Times New Roman" panose="02020603050405020304" pitchFamily="18" charset="0"/>
              </a:rPr>
              <a:t>See Page 85</a:t>
            </a:r>
            <a:endParaRPr lang="en-US" sz="1900" b="1" dirty="0">
              <a:solidFill>
                <a:srgbClr val="F496CB">
                  <a:lumMod val="75000"/>
                </a:srgbClr>
              </a:solidFill>
              <a:latin typeface="Times New Roman" panose="02020603050405020304" pitchFamily="18" charset="0"/>
              <a:cs typeface="Times New Roman" panose="02020603050405020304" pitchFamily="18" charset="0"/>
            </a:endParaRPr>
          </a:p>
          <a:p>
            <a:pPr marL="0" lvl="0" indent="0" algn="l">
              <a:spcBef>
                <a:spcPts val="0"/>
              </a:spcBef>
              <a:buClr>
                <a:srgbClr val="F496CB">
                  <a:lumMod val="75000"/>
                </a:srgbClr>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The following pronouns can be either singular or plural:</a:t>
            </a:r>
          </a:p>
          <a:p>
            <a:pPr marL="0" lvl="0" indent="0" algn="l">
              <a:spcBef>
                <a:spcPts val="0"/>
              </a:spcBef>
              <a:buClr>
                <a:srgbClr val="F496CB">
                  <a:lumMod val="75000"/>
                </a:srgbClr>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all –none- any- some -most</a:t>
            </a:r>
          </a:p>
          <a:p>
            <a:pPr marL="0" lvl="0" indent="0" algn="l">
              <a:spcBef>
                <a:spcPts val="0"/>
              </a:spcBef>
              <a:buClr>
                <a:srgbClr val="F496CB">
                  <a:lumMod val="75000"/>
                </a:srgbClr>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The words that these pronouns refer to determine whether the verbs are singular or plural. If the pronoun refers to a plural noun or pronoun, the verb must be plural. If the pronoun refers to a singular noun or pronoun, the verb must be singular.</a:t>
            </a:r>
          </a:p>
          <a:p>
            <a:pPr marL="0" lvl="0" indent="0" algn="l">
              <a:spcBef>
                <a:spcPts val="0"/>
              </a:spcBef>
              <a:buClr>
                <a:srgbClr val="F496CB">
                  <a:lumMod val="75000"/>
                </a:srgbClr>
              </a:buClr>
              <a:buNone/>
            </a:pPr>
            <a:endParaRPr lang="ar-EG" sz="1900" b="1"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l">
              <a:buClr>
                <a:srgbClr val="F496CB">
                  <a:lumMod val="75000"/>
                </a:srgbClr>
              </a:buClr>
              <a:buNone/>
            </a:pPr>
            <a:endParaRPr lang="en-US" sz="2400" dirty="0">
              <a:solidFill>
                <a:prstClr val="black">
                  <a:lumMod val="75000"/>
                  <a:lumOff val="25000"/>
                </a:prstClr>
              </a:solidFill>
            </a:endParaRPr>
          </a:p>
          <a:p>
            <a:endParaRPr lang="en-GB" dirty="0"/>
          </a:p>
        </p:txBody>
      </p:sp>
    </p:spTree>
    <p:extLst>
      <p:ext uri="{BB962C8B-B14F-4D97-AF65-F5344CB8AC3E}">
        <p14:creationId xmlns:p14="http://schemas.microsoft.com/office/powerpoint/2010/main" val="4264755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FED475-AEE3-46F5-9646-62E75DCBEC7B}"/>
              </a:ext>
            </a:extLst>
          </p:cNvPr>
          <p:cNvSpPr>
            <a:spLocks noGrp="1"/>
          </p:cNvSpPr>
          <p:nvPr>
            <p:ph idx="1"/>
          </p:nvPr>
        </p:nvSpPr>
        <p:spPr>
          <a:xfrm>
            <a:off x="921174" y="223520"/>
            <a:ext cx="9184851" cy="6116319"/>
          </a:xfrm>
        </p:spPr>
        <p:txBody>
          <a:bodyPr>
            <a:normAutofit/>
          </a:bodyPr>
          <a:lstStyle/>
          <a:p>
            <a:pPr marL="0" lvl="0" indent="0" algn="l">
              <a:spcBef>
                <a:spcPts val="0"/>
              </a:spcBef>
              <a:buClr>
                <a:srgbClr val="F496CB">
                  <a:lumMod val="75000"/>
                </a:srgbClr>
              </a:buClr>
              <a:buNone/>
            </a:pPr>
            <a:r>
              <a:rPr lang="en-GB" b="1" dirty="0">
                <a:solidFill>
                  <a:srgbClr val="CF558C"/>
                </a:solidFill>
                <a:latin typeface="Times New Roman" panose="02020603050405020304" pitchFamily="18" charset="0"/>
                <a:cs typeface="Times New Roman" panose="02020603050405020304" pitchFamily="18" charset="0"/>
              </a:rPr>
              <a:t>Plural Pronouns</a:t>
            </a:r>
          </a:p>
          <a:p>
            <a:pPr marL="0" lvl="0" indent="0" algn="l">
              <a:spcBef>
                <a:spcPts val="0"/>
              </a:spcBef>
              <a:buClr>
                <a:srgbClr val="F496CB">
                  <a:lumMod val="75000"/>
                </a:srgbClr>
              </a:buClr>
              <a:buNone/>
            </a:pPr>
            <a:r>
              <a:rPr lang="en-GB" b="1" dirty="0">
                <a:solidFill>
                  <a:srgbClr val="CF558C"/>
                </a:solidFill>
                <a:latin typeface="Times New Roman" panose="02020603050405020304" pitchFamily="18" charset="0"/>
                <a:cs typeface="Times New Roman" panose="02020603050405020304" pitchFamily="18" charset="0"/>
              </a:rPr>
              <a:t>Singular/Plural Pronouns </a:t>
            </a:r>
            <a:r>
              <a:rPr lang="en-US" b="1" dirty="0">
                <a:solidFill>
                  <a:srgbClr val="C00000"/>
                </a:solidFill>
                <a:latin typeface="Times New Roman" panose="02020603050405020304" pitchFamily="18" charset="0"/>
                <a:cs typeface="Times New Roman" panose="02020603050405020304" pitchFamily="18" charset="0"/>
              </a:rPr>
              <a:t>See Page 85</a:t>
            </a:r>
            <a:endParaRPr lang="en-US" b="1" dirty="0">
              <a:solidFill>
                <a:srgbClr val="F496CB">
                  <a:lumMod val="75000"/>
                </a:srgbClr>
              </a:solidFill>
              <a:latin typeface="Times New Roman" panose="02020603050405020304" pitchFamily="18" charset="0"/>
              <a:cs typeface="Times New Roman" panose="02020603050405020304" pitchFamily="18" charset="0"/>
            </a:endParaRP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Singular                                                  Plural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All of the work is planned.                      All of the jobs are planned.</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Is any of the pie remaining?                    Are any of the pieces  remaining?</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Most of the milk was sour.                      Most of the glasses  of milk were empty.</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None of the time was spent                    None of the hours were spent very well.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Some of the fruit was shipped.               Some of the apples were shipped </a:t>
            </a:r>
            <a:r>
              <a:rPr lang="en-GB" b="1" dirty="0">
                <a:solidFill>
                  <a:srgbClr val="CF558C"/>
                </a:solidFill>
                <a:latin typeface="Times New Roman" panose="02020603050405020304" pitchFamily="18" charset="0"/>
                <a:cs typeface="Times New Roman" panose="02020603050405020304" pitchFamily="18" charset="0"/>
              </a:rPr>
              <a:t>COMPOUND SUBJECTS </a:t>
            </a:r>
            <a:r>
              <a:rPr lang="en-US" b="1" dirty="0">
                <a:solidFill>
                  <a:srgbClr val="C00000"/>
                </a:solidFill>
                <a:latin typeface="Times New Roman" panose="02020603050405020304" pitchFamily="18" charset="0"/>
                <a:cs typeface="Times New Roman" panose="02020603050405020304" pitchFamily="18" charset="0"/>
              </a:rPr>
              <a:t>See Page 86</a:t>
            </a:r>
            <a:endParaRPr lang="en-US" b="1" dirty="0">
              <a:solidFill>
                <a:srgbClr val="F496CB">
                  <a:lumMod val="75000"/>
                </a:srgbClr>
              </a:solidFill>
              <a:latin typeface="Times New Roman" panose="02020603050405020304" pitchFamily="18" charset="0"/>
              <a:cs typeface="Times New Roman" panose="02020603050405020304" pitchFamily="18" charset="0"/>
            </a:endParaRPr>
          </a:p>
          <a:p>
            <a:pPr algn="l">
              <a:spcBef>
                <a:spcPts val="0"/>
              </a:spcBef>
            </a:pPr>
            <a:r>
              <a:rPr lang="en-GB" b="1" dirty="0">
                <a:solidFill>
                  <a:srgbClr val="231F20"/>
                </a:solidFill>
                <a:latin typeface="Times New Roman" panose="02020603050405020304" pitchFamily="18" charset="0"/>
                <a:cs typeface="Times New Roman" panose="02020603050405020304" pitchFamily="18" charset="0"/>
              </a:rPr>
              <a:t>A compound subject is made up of two or more subjects that are joined by a conjunction (usually </a:t>
            </a:r>
            <a:r>
              <a:rPr lang="en-GB" b="1" i="1" dirty="0">
                <a:solidFill>
                  <a:srgbClr val="231F20"/>
                </a:solidFill>
                <a:latin typeface="Times New Roman" panose="02020603050405020304" pitchFamily="18" charset="0"/>
                <a:cs typeface="Times New Roman" panose="02020603050405020304" pitchFamily="18" charset="0"/>
              </a:rPr>
              <a:t>and, or</a:t>
            </a:r>
            <a:r>
              <a:rPr lang="en-GB" b="1" dirty="0">
                <a:solidFill>
                  <a:srgbClr val="231F20"/>
                </a:solidFill>
                <a:latin typeface="Times New Roman" panose="02020603050405020304" pitchFamily="18" charset="0"/>
                <a:cs typeface="Times New Roman" panose="02020603050405020304" pitchFamily="18" charset="0"/>
              </a:rPr>
              <a:t>, or </a:t>
            </a:r>
            <a:r>
              <a:rPr lang="en-GB" b="1" i="1" dirty="0">
                <a:solidFill>
                  <a:srgbClr val="231F20"/>
                </a:solidFill>
                <a:latin typeface="Times New Roman" panose="02020603050405020304" pitchFamily="18" charset="0"/>
                <a:cs typeface="Times New Roman" panose="02020603050405020304" pitchFamily="18" charset="0"/>
              </a:rPr>
              <a:t>nor</a:t>
            </a:r>
            <a:r>
              <a:rPr lang="en-GB" b="1" dirty="0">
                <a:solidFill>
                  <a:srgbClr val="231F20"/>
                </a:solidFill>
                <a:latin typeface="Times New Roman" panose="02020603050405020304" pitchFamily="18" charset="0"/>
                <a:cs typeface="Times New Roman" panose="02020603050405020304" pitchFamily="18" charset="0"/>
              </a:rPr>
              <a:t>) and that share the same verb.</a:t>
            </a:r>
          </a:p>
          <a:p>
            <a:pPr algn="l">
              <a:spcBef>
                <a:spcPts val="0"/>
              </a:spcBef>
            </a:pPr>
            <a:r>
              <a:rPr lang="en-GB" b="1" dirty="0">
                <a:solidFill>
                  <a:srgbClr val="CF558C"/>
                </a:solidFill>
                <a:latin typeface="Times New Roman" panose="02020603050405020304" pitchFamily="18" charset="0"/>
                <a:cs typeface="Times New Roman" panose="02020603050405020304" pitchFamily="18" charset="0"/>
              </a:rPr>
              <a:t>VERBS AGREE WITH SUBJECTS, NOT THE WORD FOLLOWING THE VERB </a:t>
            </a:r>
          </a:p>
          <a:p>
            <a:pPr algn="l">
              <a:spcBef>
                <a:spcPts val="0"/>
              </a:spcBef>
            </a:pPr>
            <a:r>
              <a:rPr lang="en-US" b="1" dirty="0">
                <a:solidFill>
                  <a:srgbClr val="C00000"/>
                </a:solidFill>
                <a:latin typeface="Times New Roman" panose="02020603050405020304" pitchFamily="18" charset="0"/>
                <a:cs typeface="Times New Roman" panose="02020603050405020304" pitchFamily="18" charset="0"/>
              </a:rPr>
              <a:t>See Page 87</a:t>
            </a:r>
            <a:endParaRPr lang="en-GB" b="1" dirty="0">
              <a:solidFill>
                <a:srgbClr val="231F20"/>
              </a:solidFill>
              <a:latin typeface="Times New Roman" panose="02020603050405020304" pitchFamily="18" charset="0"/>
              <a:cs typeface="Times New Roman" panose="02020603050405020304" pitchFamily="18" charset="0"/>
            </a:endParaRPr>
          </a:p>
          <a:p>
            <a:pPr lvl="0" algn="l">
              <a:spcBef>
                <a:spcPts val="0"/>
              </a:spcBef>
              <a:buClr>
                <a:srgbClr val="90C226"/>
              </a:buClr>
            </a:pPr>
            <a:r>
              <a:rPr lang="en-GB" b="1" dirty="0">
                <a:solidFill>
                  <a:srgbClr val="CF558C"/>
                </a:solidFill>
                <a:latin typeface="Times New Roman" panose="02020603050405020304" pitchFamily="18" charset="0"/>
                <a:cs typeface="Times New Roman" panose="02020603050405020304" pitchFamily="18" charset="0"/>
              </a:rPr>
              <a:t>WHEN THE SUBJECT FOLLOWS THE VERB  </a:t>
            </a:r>
            <a:r>
              <a:rPr lang="en-US" b="1" dirty="0">
                <a:solidFill>
                  <a:srgbClr val="C00000"/>
                </a:solidFill>
                <a:latin typeface="Times New Roman" panose="02020603050405020304" pitchFamily="18" charset="0"/>
                <a:cs typeface="Times New Roman" panose="02020603050405020304" pitchFamily="18" charset="0"/>
              </a:rPr>
              <a:t>See Page 87</a:t>
            </a:r>
            <a:endParaRPr lang="en-GB" b="1" dirty="0">
              <a:solidFill>
                <a:srgbClr val="231F20"/>
              </a:solidFill>
              <a:latin typeface="Times New Roman" panose="02020603050405020304" pitchFamily="18" charset="0"/>
              <a:cs typeface="Times New Roman" panose="02020603050405020304" pitchFamily="18" charset="0"/>
            </a:endParaRPr>
          </a:p>
          <a:p>
            <a:pPr algn="l">
              <a:spcBef>
                <a:spcPts val="0"/>
              </a:spcBef>
            </a:pPr>
            <a:r>
              <a:rPr lang="en-GB" b="1" dirty="0">
                <a:solidFill>
                  <a:srgbClr val="CF558C"/>
                </a:solidFill>
                <a:latin typeface="Times New Roman" panose="02020603050405020304" pitchFamily="18" charset="0"/>
                <a:cs typeface="Times New Roman" panose="02020603050405020304" pitchFamily="18" charset="0"/>
              </a:rPr>
              <a:t> </a:t>
            </a:r>
            <a:r>
              <a:rPr lang="en-GB" b="1" dirty="0">
                <a:solidFill>
                  <a:srgbClr val="231F20"/>
                </a:solidFill>
                <a:latin typeface="Times New Roman" panose="02020603050405020304" pitchFamily="18" charset="0"/>
                <a:cs typeface="Times New Roman" panose="02020603050405020304" pitchFamily="18" charset="0"/>
              </a:rPr>
              <a:t> </a:t>
            </a:r>
            <a:r>
              <a:rPr lang="en-US" b="1" dirty="0">
                <a:solidFill>
                  <a:srgbClr val="F496CB">
                    <a:lumMod val="75000"/>
                  </a:srgbClr>
                </a:solidFill>
                <a:latin typeface="Times New Roman" panose="02020603050405020304" pitchFamily="18" charset="0"/>
                <a:cs typeface="Times New Roman" panose="02020603050405020304" pitchFamily="18" charset="0"/>
              </a:rPr>
              <a:t>Practice 3(the answer)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17. None of these keys (unlocks) the back door.</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18. Each of the project components (take) several hours to complete. </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19. All of the box lunches (have) been given away.</a:t>
            </a:r>
          </a:p>
          <a:p>
            <a:pPr marL="0" lvl="0" indent="0" algn="l">
              <a:spcBef>
                <a:spcPts val="0"/>
              </a:spcBef>
              <a:buClr>
                <a:srgbClr val="F496CB">
                  <a:lumMod val="75000"/>
                </a:srgbClr>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20. Some of the animals (were) moved for the winter.</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644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150C9A-6E72-41B3-87B8-ADB346A2DB89}"/>
              </a:ext>
            </a:extLst>
          </p:cNvPr>
          <p:cNvSpPr>
            <a:spLocks noGrp="1"/>
          </p:cNvSpPr>
          <p:nvPr>
            <p:ph idx="1"/>
          </p:nvPr>
        </p:nvSpPr>
        <p:spPr>
          <a:xfrm>
            <a:off x="677334" y="257908"/>
            <a:ext cx="9857316" cy="5990491"/>
          </a:xfrm>
        </p:spPr>
        <p:txBody>
          <a:bodyPr>
            <a:normAutofit/>
          </a:bodyPr>
          <a:lstStyle/>
          <a:p>
            <a:pPr marL="0" indent="0" algn="ctr">
              <a:buNone/>
            </a:pPr>
            <a:r>
              <a:rPr lang="ar-EG" sz="2400" b="1" dirty="0">
                <a:solidFill>
                  <a:srgbClr val="C00000"/>
                </a:solidFill>
                <a:latin typeface="Times New Roman" panose="02020603050405020304" pitchFamily="18" charset="0"/>
                <a:ea typeface="+mj-ea"/>
                <a:cs typeface="Times New Roman" panose="02020603050405020304" pitchFamily="18" charset="0"/>
              </a:rPr>
              <a:t>الدرس السادس عشر</a:t>
            </a:r>
            <a:br>
              <a:rPr lang="en-GB" sz="2400" b="1" dirty="0">
                <a:solidFill>
                  <a:srgbClr val="90C226"/>
                </a:solidFill>
                <a:latin typeface="Times New Roman" panose="02020603050405020304" pitchFamily="18" charset="0"/>
                <a:ea typeface="+mj-ea"/>
                <a:cs typeface="Times New Roman" panose="02020603050405020304" pitchFamily="18" charset="0"/>
              </a:rPr>
            </a:br>
            <a:r>
              <a:rPr lang="en-US" sz="2400" b="1" dirty="0">
                <a:solidFill>
                  <a:srgbClr val="C00000"/>
                </a:solidFill>
                <a:latin typeface="Times New Roman" panose="02020603050405020304" pitchFamily="18" charset="0"/>
                <a:ea typeface="+mj-ea"/>
                <a:cs typeface="Times New Roman" panose="02020603050405020304" pitchFamily="18" charset="0"/>
              </a:rPr>
              <a:t>(ch.16-17) Page .(89-95)</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a:solidFill>
                  <a:srgbClr val="0070C0"/>
                </a:solidFill>
                <a:latin typeface="Times New Roman" panose="02020603050405020304" pitchFamily="18" charset="0"/>
                <a:cs typeface="Times New Roman" panose="02020603050405020304" pitchFamily="18" charset="0"/>
              </a:rPr>
              <a:t>Beating the pronoun odds</a:t>
            </a:r>
          </a:p>
          <a:p>
            <a:pPr lvl="0" algn="l">
              <a:buClr>
                <a:srgbClr val="90C226"/>
              </a:buClr>
            </a:pPr>
            <a:r>
              <a:rPr lang="en-US" b="1" dirty="0">
                <a:solidFill>
                  <a:srgbClr val="CF558C"/>
                </a:solidFill>
                <a:latin typeface="Times New Roman" panose="02020603050405020304" pitchFamily="18" charset="0"/>
                <a:ea typeface="+mj-ea"/>
                <a:cs typeface="Times New Roman" panose="02020603050405020304" pitchFamily="18" charset="0"/>
              </a:rPr>
              <a:t>PRONOUNS AND ANTECEDENTS  </a:t>
            </a:r>
            <a:r>
              <a:rPr lang="en-US" b="1" dirty="0">
                <a:solidFill>
                  <a:srgbClr val="C00000"/>
                </a:solidFill>
                <a:latin typeface="Times New Roman" panose="02020603050405020304" pitchFamily="18" charset="0"/>
                <a:cs typeface="Times New Roman" panose="02020603050405020304" pitchFamily="18" charset="0"/>
              </a:rPr>
              <a:t>See Page 89</a:t>
            </a:r>
            <a:endParaRPr lang="en-US" b="1" dirty="0">
              <a:solidFill>
                <a:srgbClr val="F496CB">
                  <a:lumMod val="75000"/>
                </a:srgbClr>
              </a:solidFill>
              <a:latin typeface="Times New Roman" panose="02020603050405020304" pitchFamily="18" charset="0"/>
              <a:cs typeface="Times New Roman" panose="02020603050405020304" pitchFamily="18" charset="0"/>
            </a:endParaRPr>
          </a:p>
          <a:p>
            <a:pPr marL="0" lvl="0" indent="0" algn="l">
              <a:buClr>
                <a:srgbClr val="B31166"/>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A </a:t>
            </a:r>
            <a:r>
              <a:rPr lang="en-US" b="1" dirty="0">
                <a:solidFill>
                  <a:srgbClr val="FF0000"/>
                </a:solidFill>
                <a:latin typeface="Times New Roman" panose="02020603050405020304" pitchFamily="18" charset="0"/>
                <a:cs typeface="Times New Roman" panose="02020603050405020304" pitchFamily="18" charset="0"/>
              </a:rPr>
              <a:t>pronoun</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is a word that takes the place </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ofa</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noun or another </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pronoun.The</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noun represented by a pronoun is called its </a:t>
            </a:r>
            <a:r>
              <a:rPr lang="en-US" b="1" dirty="0" err="1">
                <a:solidFill>
                  <a:srgbClr val="FF0000"/>
                </a:solidFill>
                <a:latin typeface="Times New Roman" panose="02020603050405020304" pitchFamily="18" charset="0"/>
                <a:cs typeface="Times New Roman" panose="02020603050405020304" pitchFamily="18" charset="0"/>
              </a:rPr>
              <a:t>antecedent</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.The</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wordantemeans</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“before,” and </a:t>
            </a:r>
            <a:r>
              <a:rPr lang="en-US" b="1" i="1" dirty="0">
                <a:solidFill>
                  <a:prstClr val="black">
                    <a:lumMod val="75000"/>
                    <a:lumOff val="25000"/>
                  </a:prstClr>
                </a:solidFill>
                <a:latin typeface="Times New Roman" panose="02020603050405020304" pitchFamily="18" charset="0"/>
                <a:cs typeface="Times New Roman" panose="02020603050405020304" pitchFamily="18" charset="0"/>
              </a:rPr>
              <a:t>cede</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means “</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come.”So</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the literal meaning of antecedent is “comes before.”</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Usually,the</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antecedent comes before the pronoun in a </a:t>
            </a:r>
            <a:r>
              <a:rPr lang="en-US" b="1" dirty="0" err="1">
                <a:solidFill>
                  <a:prstClr val="black">
                    <a:lumMod val="75000"/>
                    <a:lumOff val="25000"/>
                  </a:prstClr>
                </a:solidFill>
                <a:latin typeface="Times New Roman" panose="02020603050405020304" pitchFamily="18" charset="0"/>
                <a:cs typeface="Times New Roman" panose="02020603050405020304" pitchFamily="18" charset="0"/>
              </a:rPr>
              <a:t>sentence.For</a:t>
            </a:r>
            <a:r>
              <a:rPr lang="en-US" b="1" dirty="0">
                <a:solidFill>
                  <a:prstClr val="black">
                    <a:lumMod val="75000"/>
                    <a:lumOff val="25000"/>
                  </a:prstClr>
                </a:solidFill>
                <a:latin typeface="Times New Roman" panose="02020603050405020304" pitchFamily="18" charset="0"/>
                <a:cs typeface="Times New Roman" panose="02020603050405020304" pitchFamily="18" charset="0"/>
              </a:rPr>
              <a:t>  example</a:t>
            </a:r>
          </a:p>
          <a:p>
            <a:pPr marL="0" lvl="0" indent="0" algn="l">
              <a:lnSpc>
                <a:spcPct val="110000"/>
              </a:lnSpc>
              <a:spcBef>
                <a:spcPts val="0"/>
              </a:spcBef>
              <a:buClr>
                <a:srgbClr val="B31166"/>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The state employees received their beneﬁts.</a:t>
            </a:r>
          </a:p>
          <a:p>
            <a:pPr marL="0" lvl="0" indent="0" algn="l">
              <a:lnSpc>
                <a:spcPct val="110000"/>
              </a:lnSpc>
              <a:spcBef>
                <a:spcPts val="0"/>
              </a:spcBef>
              <a:buClr>
                <a:srgbClr val="B31166"/>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Erica thought she saw the stolen van and reported it to the author</a:t>
            </a:r>
            <a:r>
              <a:rPr lang="en-US" dirty="0">
                <a:solidFill>
                  <a:prstClr val="black">
                    <a:lumMod val="75000"/>
                    <a:lumOff val="25000"/>
                  </a:prstClr>
                </a:solidFill>
                <a:latin typeface="Times New Roman" panose="02020603050405020304" pitchFamily="18" charset="0"/>
                <a:cs typeface="Times New Roman" panose="02020603050405020304" pitchFamily="18" charset="0"/>
              </a:rPr>
              <a:t>ities</a:t>
            </a:r>
          </a:p>
          <a:p>
            <a:pPr lvl="0" algn="l">
              <a:lnSpc>
                <a:spcPct val="110000"/>
              </a:lnSpc>
              <a:spcBef>
                <a:spcPts val="0"/>
              </a:spcBef>
              <a:buClr>
                <a:srgbClr val="90C226"/>
              </a:buClr>
            </a:pPr>
            <a:r>
              <a:rPr lang="en-US" b="1" dirty="0">
                <a:solidFill>
                  <a:srgbClr val="CF558C"/>
                </a:solidFill>
                <a:latin typeface="Times New Roman" panose="02020603050405020304" pitchFamily="18" charset="0"/>
                <a:cs typeface="Times New Roman" panose="02020603050405020304" pitchFamily="18" charset="0"/>
              </a:rPr>
              <a:t>Indeﬁnite Pronoun Antecedents </a:t>
            </a:r>
            <a:r>
              <a:rPr lang="en-US" b="1" dirty="0">
                <a:solidFill>
                  <a:srgbClr val="C00000"/>
                </a:solidFill>
                <a:latin typeface="Times New Roman" panose="02020603050405020304" pitchFamily="18" charset="0"/>
                <a:cs typeface="Times New Roman" panose="02020603050405020304" pitchFamily="18" charset="0"/>
              </a:rPr>
              <a:t>See Page 89</a:t>
            </a:r>
            <a:endParaRPr lang="en-US" b="1" dirty="0">
              <a:solidFill>
                <a:srgbClr val="F496CB">
                  <a:lumMod val="75000"/>
                </a:srgbClr>
              </a:solidFill>
              <a:latin typeface="Times New Roman" panose="02020603050405020304" pitchFamily="18" charset="0"/>
              <a:cs typeface="Times New Roman" panose="02020603050405020304" pitchFamily="18" charset="0"/>
            </a:endParaRPr>
          </a:p>
          <a:p>
            <a:pPr marL="0" lvl="0" indent="0" algn="l">
              <a:lnSpc>
                <a:spcPct val="110000"/>
              </a:lnSpc>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A pronoun must agree in number with its antecedent. In other words, if the antecedent is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singular,the</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pronoun must be singular; if the antecedent is plural, the pronoun must be plural. People usually have little trouble matching a pronoun with a noun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antecedent.However,sometimes</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a pronoun represents another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pronoun.In</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the last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chapter,you</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learned about singular indeﬁnite </a:t>
            </a:r>
            <a:r>
              <a:rPr lang="en-US" dirty="0" err="1">
                <a:solidFill>
                  <a:prstClr val="black">
                    <a:lumMod val="75000"/>
                    <a:lumOff val="25000"/>
                  </a:prstClr>
                </a:solidFill>
                <a:latin typeface="Times New Roman" panose="02020603050405020304" pitchFamily="18" charset="0"/>
                <a:cs typeface="Times New Roman" panose="02020603050405020304" pitchFamily="18" charset="0"/>
              </a:rPr>
              <a:t>pronouns.Remember,they</a:t>
            </a:r>
            <a:r>
              <a:rPr lang="en-US" dirty="0">
                <a:solidFill>
                  <a:prstClr val="black">
                    <a:lumMod val="75000"/>
                    <a:lumOff val="25000"/>
                  </a:prstClr>
                </a:solidFill>
                <a:latin typeface="Times New Roman" panose="02020603050405020304" pitchFamily="18" charset="0"/>
                <a:cs typeface="Times New Roman" panose="02020603050405020304" pitchFamily="18" charset="0"/>
              </a:rPr>
              <a:t> are known as indeﬁnite pronouns because they don’t refer to one speciﬁc person or thing. The antecedents of singular indeﬁnite pronouns require singular pronouns </a:t>
            </a:r>
          </a:p>
          <a:p>
            <a:pPr marL="0" lvl="0" indent="0" algn="l">
              <a:lnSpc>
                <a:spcPct val="110000"/>
              </a:lnSpc>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each -anyone –nobody- either -everybody -one -neither -everyone somebody- anybody- no one -some</a:t>
            </a:r>
            <a:endParaRPr lang="en-GB" dirty="0">
              <a:solidFill>
                <a:srgbClr val="CF558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924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B0658B-6FC7-47E8-81F9-908713BE9049}"/>
              </a:ext>
            </a:extLst>
          </p:cNvPr>
          <p:cNvSpPr>
            <a:spLocks noGrp="1"/>
          </p:cNvSpPr>
          <p:nvPr>
            <p:ph idx="1"/>
          </p:nvPr>
        </p:nvSpPr>
        <p:spPr>
          <a:xfrm>
            <a:off x="677334" y="304800"/>
            <a:ext cx="9790641" cy="6258559"/>
          </a:xfrm>
        </p:spPr>
        <p:txBody>
          <a:bodyPr>
            <a:normAutofit fontScale="92500" lnSpcReduction="20000"/>
          </a:bodyPr>
          <a:lstStyle/>
          <a:p>
            <a:pPr lvl="0" algn="l">
              <a:lnSpc>
                <a:spcPct val="110000"/>
              </a:lnSpc>
              <a:spcBef>
                <a:spcPts val="0"/>
              </a:spcBef>
              <a:buClr>
                <a:srgbClr val="90C226"/>
              </a:buClr>
            </a:pPr>
            <a:r>
              <a:rPr lang="en-US" sz="2200" b="1" dirty="0">
                <a:solidFill>
                  <a:srgbClr val="CF558C"/>
                </a:solidFill>
                <a:latin typeface="Times New Roman" panose="02020603050405020304" pitchFamily="18" charset="0"/>
                <a:cs typeface="Times New Roman" panose="02020603050405020304" pitchFamily="18" charset="0"/>
              </a:rPr>
              <a:t>Practice 1(the answer)</a:t>
            </a:r>
          </a:p>
          <a:p>
            <a:pPr marL="0" lvl="0" indent="0" algn="l">
              <a:buClr>
                <a:srgbClr val="B31166"/>
              </a:buClr>
              <a:buNone/>
            </a:pPr>
            <a:r>
              <a:rPr lang="en-US" sz="2200" b="1" dirty="0">
                <a:solidFill>
                  <a:prstClr val="black">
                    <a:lumMod val="75000"/>
                    <a:lumOff val="25000"/>
                  </a:prstClr>
                </a:solidFill>
                <a:latin typeface="Times New Roman" panose="02020603050405020304" pitchFamily="18" charset="0"/>
                <a:cs typeface="Times New Roman" panose="02020603050405020304" pitchFamily="18" charset="0"/>
              </a:rPr>
              <a:t>1. No one in (her) right mind would follow your advice. </a:t>
            </a:r>
          </a:p>
          <a:p>
            <a:pPr marL="0" lvl="0" indent="0" algn="l">
              <a:buClr>
                <a:srgbClr val="B31166"/>
              </a:buClr>
              <a:buNone/>
            </a:pPr>
            <a:r>
              <a:rPr lang="en-US" sz="2200" b="1" dirty="0">
                <a:solidFill>
                  <a:prstClr val="black">
                    <a:lumMod val="75000"/>
                    <a:lumOff val="25000"/>
                  </a:prstClr>
                </a:solidFill>
                <a:latin typeface="Times New Roman" panose="02020603050405020304" pitchFamily="18" charset="0"/>
                <a:cs typeface="Times New Roman" panose="02020603050405020304" pitchFamily="18" charset="0"/>
              </a:rPr>
              <a:t>2. Neither the soldiers nor the sergeant was sure of (his) location. </a:t>
            </a:r>
          </a:p>
          <a:p>
            <a:pPr marL="0" lvl="0" indent="0" algn="l">
              <a:buClr>
                <a:srgbClr val="B31166"/>
              </a:buClr>
              <a:buNone/>
            </a:pPr>
            <a:r>
              <a:rPr lang="en-US" sz="2200" b="1" dirty="0">
                <a:solidFill>
                  <a:prstClr val="black">
                    <a:lumMod val="75000"/>
                    <a:lumOff val="25000"/>
                  </a:prstClr>
                </a:solidFill>
                <a:latin typeface="Times New Roman" panose="02020603050405020304" pitchFamily="18" charset="0"/>
                <a:cs typeface="Times New Roman" panose="02020603050405020304" pitchFamily="18" charset="0"/>
              </a:rPr>
              <a:t>3. Anyone who is interested in the pilot project should sign (his or her) name on this contract.</a:t>
            </a:r>
          </a:p>
          <a:p>
            <a:pPr marL="0" lvl="0" indent="0" algn="l">
              <a:lnSpc>
                <a:spcPct val="120000"/>
              </a:lnSpc>
              <a:spcBef>
                <a:spcPts val="0"/>
              </a:spcBef>
              <a:buClr>
                <a:srgbClr val="B31166"/>
              </a:buClr>
              <a:buNone/>
            </a:pPr>
            <a:r>
              <a:rPr lang="en-US" b="1" dirty="0">
                <a:solidFill>
                  <a:prstClr val="black">
                    <a:lumMod val="75000"/>
                    <a:lumOff val="25000"/>
                  </a:prstClr>
                </a:solidFill>
                <a:latin typeface="Times New Roman" panose="02020603050405020304" pitchFamily="18" charset="0"/>
                <a:cs typeface="Times New Roman" panose="02020603050405020304" pitchFamily="18" charset="0"/>
              </a:rPr>
              <a:t>4. Ask someone in maintenance to ﬁx this desk, and (he or she) probably will take care of it right away. </a:t>
            </a:r>
          </a:p>
          <a:p>
            <a:pPr lvl="0" algn="l">
              <a:lnSpc>
                <a:spcPct val="120000"/>
              </a:lnSpc>
              <a:spcBef>
                <a:spcPts val="0"/>
              </a:spcBef>
              <a:buClr>
                <a:srgbClr val="90C226"/>
              </a:buClr>
            </a:pPr>
            <a:r>
              <a:rPr lang="en-GB" b="1" dirty="0">
                <a:solidFill>
                  <a:srgbClr val="CF558C"/>
                </a:solidFill>
                <a:latin typeface="Times New Roman" panose="02020603050405020304" pitchFamily="18" charset="0"/>
                <a:cs typeface="Times New Roman" panose="02020603050405020304" pitchFamily="18" charset="0"/>
              </a:rPr>
              <a:t>PRONOUNS AS SUBJECTS AND OBJECTS </a:t>
            </a:r>
            <a:r>
              <a:rPr lang="en-US" b="1" dirty="0">
                <a:solidFill>
                  <a:srgbClr val="C00000"/>
                </a:solidFill>
                <a:latin typeface="Times New Roman" panose="02020603050405020304" pitchFamily="18" charset="0"/>
                <a:cs typeface="Times New Roman" panose="02020603050405020304" pitchFamily="18" charset="0"/>
              </a:rPr>
              <a:t>See Page 91</a:t>
            </a:r>
            <a:r>
              <a:rPr lang="en-GB" b="1" dirty="0">
                <a:solidFill>
                  <a:srgbClr val="CF558C"/>
                </a:solidFill>
                <a:latin typeface="Times New Roman" panose="02020603050405020304" pitchFamily="18" charset="0"/>
                <a:cs typeface="Times New Roman" panose="02020603050405020304" pitchFamily="18" charset="0"/>
              </a:rPr>
              <a:t> </a:t>
            </a:r>
          </a:p>
          <a:p>
            <a:pPr lvl="0" algn="l">
              <a:lnSpc>
                <a:spcPct val="120000"/>
              </a:lnSpc>
              <a:spcBef>
                <a:spcPts val="0"/>
              </a:spcBef>
              <a:buClr>
                <a:srgbClr val="90C226"/>
              </a:buClr>
            </a:pPr>
            <a:r>
              <a:rPr lang="en-GB" dirty="0">
                <a:solidFill>
                  <a:srgbClr val="231F20"/>
                </a:solidFill>
                <a:latin typeface="Times New Roman" panose="02020603050405020304" pitchFamily="18" charset="0"/>
                <a:cs typeface="Times New Roman" panose="02020603050405020304" pitchFamily="18" charset="0"/>
              </a:rPr>
              <a:t>A single pronoun in a sentence is easy to use correctly. In fact, most English</a:t>
            </a:r>
          </a:p>
          <a:p>
            <a:pPr lvl="0" algn="l">
              <a:lnSpc>
                <a:spcPct val="120000"/>
              </a:lnSpc>
              <a:spcBef>
                <a:spcPts val="0"/>
              </a:spcBef>
              <a:buClr>
                <a:srgbClr val="90C226"/>
              </a:buClr>
            </a:pPr>
            <a:r>
              <a:rPr lang="en-GB" dirty="0">
                <a:solidFill>
                  <a:srgbClr val="231F20"/>
                </a:solidFill>
                <a:latin typeface="Times New Roman" panose="02020603050405020304" pitchFamily="18" charset="0"/>
                <a:cs typeface="Times New Roman" panose="02020603050405020304" pitchFamily="18" charset="0"/>
              </a:rPr>
              <a:t>speakers would readily identify the mistakes in the following sentences.</a:t>
            </a:r>
            <a:endParaRPr lang="ar-EG" dirty="0">
              <a:solidFill>
                <a:prstClr val="black">
                  <a:lumMod val="75000"/>
                  <a:lumOff val="25000"/>
                </a:prstClr>
              </a:solidFill>
              <a:latin typeface="Times New Roman" panose="02020603050405020304" pitchFamily="18" charset="0"/>
              <a:cs typeface="Times New Roman" panose="02020603050405020304" pitchFamily="18" charset="0"/>
            </a:endParaRPr>
          </a:p>
          <a:p>
            <a:pPr lvl="0" algn="l">
              <a:lnSpc>
                <a:spcPct val="120000"/>
              </a:lnSpc>
              <a:spcBef>
                <a:spcPts val="0"/>
              </a:spcBef>
              <a:buClr>
                <a:srgbClr val="90C226"/>
              </a:buClr>
            </a:pPr>
            <a:r>
              <a:rPr lang="en-GB" b="1" dirty="0">
                <a:solidFill>
                  <a:srgbClr val="231F20"/>
                </a:solidFill>
                <a:latin typeface="Times New Roman" panose="02020603050405020304" pitchFamily="18" charset="0"/>
                <a:cs typeface="Times New Roman" panose="02020603050405020304" pitchFamily="18" charset="0"/>
              </a:rPr>
              <a:t>NOUN-PRONOUN PAIRS </a:t>
            </a:r>
            <a:r>
              <a:rPr lang="en-US" b="1" dirty="0">
                <a:solidFill>
                  <a:srgbClr val="C00000"/>
                </a:solidFill>
                <a:latin typeface="Times New Roman" panose="02020603050405020304" pitchFamily="18" charset="0"/>
                <a:cs typeface="Times New Roman" panose="02020603050405020304" pitchFamily="18" charset="0"/>
              </a:rPr>
              <a:t>See Page 92</a:t>
            </a:r>
            <a:endParaRPr lang="en-GB" b="1" dirty="0">
              <a:solidFill>
                <a:srgbClr val="231F20"/>
              </a:solidFill>
              <a:latin typeface="Times New Roman" panose="02020603050405020304" pitchFamily="18" charset="0"/>
              <a:cs typeface="Times New Roman" panose="02020603050405020304" pitchFamily="18" charset="0"/>
            </a:endParaRPr>
          </a:p>
          <a:p>
            <a:pPr lvl="0" algn="l">
              <a:lnSpc>
                <a:spcPct val="120000"/>
              </a:lnSpc>
              <a:spcBef>
                <a:spcPts val="0"/>
              </a:spcBef>
              <a:buClr>
                <a:srgbClr val="90C226"/>
              </a:buClr>
            </a:pPr>
            <a:r>
              <a:rPr lang="en-GB" b="1" dirty="0">
                <a:solidFill>
                  <a:srgbClr val="231F20"/>
                </a:solidFill>
                <a:latin typeface="Times New Roman" panose="02020603050405020304" pitchFamily="18" charset="0"/>
                <a:cs typeface="Times New Roman" panose="02020603050405020304" pitchFamily="18" charset="0"/>
              </a:rPr>
              <a:t>Sometimes, a noun in a sentence is immediately preceded by a pronoun. To make sure that you use the correct pronoun, delete the noun from the pair. INCOMPLETE CONSTRUCTIONS </a:t>
            </a:r>
            <a:r>
              <a:rPr lang="en-US" b="1" dirty="0">
                <a:solidFill>
                  <a:srgbClr val="C00000"/>
                </a:solidFill>
                <a:latin typeface="Times New Roman" panose="02020603050405020304" pitchFamily="18" charset="0"/>
                <a:cs typeface="Times New Roman" panose="02020603050405020304" pitchFamily="18" charset="0"/>
              </a:rPr>
              <a:t>See Page 92</a:t>
            </a:r>
            <a:endParaRPr lang="en-GB" b="1" dirty="0">
              <a:solidFill>
                <a:srgbClr val="231F20"/>
              </a:solidFill>
              <a:latin typeface="Times New Roman" panose="02020603050405020304" pitchFamily="18" charset="0"/>
              <a:cs typeface="Times New Roman" panose="02020603050405020304" pitchFamily="18" charset="0"/>
            </a:endParaRPr>
          </a:p>
          <a:p>
            <a:pPr lvl="0" algn="l">
              <a:lnSpc>
                <a:spcPct val="120000"/>
              </a:lnSpc>
              <a:spcBef>
                <a:spcPts val="0"/>
              </a:spcBef>
              <a:buClr>
                <a:srgbClr val="90C226"/>
              </a:buClr>
            </a:pPr>
            <a:r>
              <a:rPr lang="en-GB" b="1" dirty="0">
                <a:solidFill>
                  <a:srgbClr val="231F20"/>
                </a:solidFill>
                <a:latin typeface="Times New Roman" panose="02020603050405020304" pitchFamily="18" charset="0"/>
                <a:cs typeface="Times New Roman" panose="02020603050405020304" pitchFamily="18" charset="0"/>
              </a:rPr>
              <a:t>Sometimes, a pronoun comes at the end of a sentence following a comparative word such as </a:t>
            </a:r>
            <a:r>
              <a:rPr lang="en-GB" b="1" i="1" dirty="0">
                <a:solidFill>
                  <a:srgbClr val="231F20"/>
                </a:solidFill>
                <a:latin typeface="Times New Roman" panose="02020603050405020304" pitchFamily="18" charset="0"/>
                <a:cs typeface="Times New Roman" panose="02020603050405020304" pitchFamily="18" charset="0"/>
              </a:rPr>
              <a:t>than </a:t>
            </a:r>
            <a:r>
              <a:rPr lang="en-GB" b="1" dirty="0">
                <a:solidFill>
                  <a:srgbClr val="231F20"/>
                </a:solidFill>
                <a:latin typeface="Times New Roman" panose="02020603050405020304" pitchFamily="18" charset="0"/>
                <a:cs typeface="Times New Roman" panose="02020603050405020304" pitchFamily="18" charset="0"/>
              </a:rPr>
              <a:t>or </a:t>
            </a:r>
            <a:r>
              <a:rPr lang="en-GB" b="1" i="1" dirty="0">
                <a:solidFill>
                  <a:srgbClr val="231F20"/>
                </a:solidFill>
                <a:latin typeface="Times New Roman" panose="02020603050405020304" pitchFamily="18" charset="0"/>
                <a:cs typeface="Times New Roman" panose="02020603050405020304" pitchFamily="18" charset="0"/>
              </a:rPr>
              <a:t>as</a:t>
            </a:r>
            <a:r>
              <a:rPr lang="en-GB" b="1" dirty="0">
                <a:solidFill>
                  <a:srgbClr val="231F20"/>
                </a:solidFill>
                <a:latin typeface="Times New Roman" panose="02020603050405020304" pitchFamily="18" charset="0"/>
                <a:cs typeface="Times New Roman" panose="02020603050405020304" pitchFamily="18" charset="0"/>
              </a:rPr>
              <a:t>.</a:t>
            </a:r>
          </a:p>
          <a:p>
            <a:pPr lvl="0" algn="l">
              <a:lnSpc>
                <a:spcPct val="120000"/>
              </a:lnSpc>
              <a:spcBef>
                <a:spcPts val="0"/>
              </a:spcBef>
              <a:buClr>
                <a:srgbClr val="90C226"/>
              </a:buClr>
            </a:pPr>
            <a:r>
              <a:rPr lang="en-GB" b="1" dirty="0">
                <a:solidFill>
                  <a:srgbClr val="231F20"/>
                </a:solidFill>
                <a:latin typeface="Times New Roman" panose="02020603050405020304" pitchFamily="18" charset="0"/>
                <a:cs typeface="Times New Roman" panose="02020603050405020304" pitchFamily="18" charset="0"/>
              </a:rPr>
              <a:t>AMBIGUOUS PRONOUN REFERENCES </a:t>
            </a:r>
            <a:r>
              <a:rPr lang="en-US" b="1" dirty="0">
                <a:solidFill>
                  <a:srgbClr val="C00000"/>
                </a:solidFill>
                <a:latin typeface="Times New Roman" panose="02020603050405020304" pitchFamily="18" charset="0"/>
                <a:cs typeface="Times New Roman" panose="02020603050405020304" pitchFamily="18" charset="0"/>
              </a:rPr>
              <a:t>See Page 93</a:t>
            </a:r>
            <a:endParaRPr lang="en-GB" b="1" dirty="0">
              <a:solidFill>
                <a:srgbClr val="231F20"/>
              </a:solidFill>
              <a:latin typeface="Times New Roman" panose="02020603050405020304" pitchFamily="18" charset="0"/>
              <a:cs typeface="Times New Roman" panose="02020603050405020304" pitchFamily="18" charset="0"/>
            </a:endParaRPr>
          </a:p>
          <a:p>
            <a:pPr lvl="0" algn="l">
              <a:lnSpc>
                <a:spcPct val="120000"/>
              </a:lnSpc>
              <a:spcBef>
                <a:spcPts val="0"/>
              </a:spcBef>
              <a:buClr>
                <a:srgbClr val="90C226"/>
              </a:buClr>
            </a:pPr>
            <a:r>
              <a:rPr lang="en-GB" b="1" dirty="0">
                <a:solidFill>
                  <a:srgbClr val="231F20"/>
                </a:solidFill>
                <a:latin typeface="Times New Roman" panose="02020603050405020304" pitchFamily="18" charset="0"/>
                <a:cs typeface="Times New Roman" panose="02020603050405020304" pitchFamily="18" charset="0"/>
              </a:rPr>
              <a:t>Sometimes, a sentence is written in such a way that a pronoun can refer to more than one antecedent. When this happens, we say the meaning is ambiguous; that is, it can be understood in more than one way. In the following examples, the ambiguous pronouns are italicized, and the possible antecedents are underlined.</a:t>
            </a:r>
            <a:endParaRPr lang="en-US" b="1" dirty="0">
              <a:solidFill>
                <a:srgbClr val="CF558C"/>
              </a:solidFill>
              <a:latin typeface="Times New Roman" panose="02020603050405020304" pitchFamily="18" charset="0"/>
              <a:cs typeface="Times New Roman" panose="02020603050405020304" pitchFamily="18" charset="0"/>
            </a:endParaRPr>
          </a:p>
          <a:p>
            <a:pPr marL="0" lvl="0" indent="0" algn="l">
              <a:buClr>
                <a:srgbClr val="B31166"/>
              </a:buClr>
              <a:buNone/>
            </a:pPr>
            <a:r>
              <a:rPr lang="en-US" sz="2200" b="1" dirty="0">
                <a:solidFill>
                  <a:prstClr val="black">
                    <a:lumMod val="75000"/>
                    <a:lumOff val="25000"/>
                  </a:prstClr>
                </a:solidFill>
                <a:latin typeface="Times New Roman" panose="02020603050405020304" pitchFamily="18" charset="0"/>
                <a:cs typeface="Times New Roman" panose="02020603050405020304" pitchFamily="18" charset="0"/>
              </a:rPr>
              <a:t> </a:t>
            </a:r>
          </a:p>
          <a:p>
            <a:pPr algn="l"/>
            <a:endParaRPr lang="en-GB" dirty="0">
              <a:solidFill>
                <a:srgbClr val="CF558C"/>
              </a:solidFill>
            </a:endParaRPr>
          </a:p>
        </p:txBody>
      </p:sp>
    </p:spTree>
    <p:extLst>
      <p:ext uri="{BB962C8B-B14F-4D97-AF65-F5344CB8AC3E}">
        <p14:creationId xmlns:p14="http://schemas.microsoft.com/office/powerpoint/2010/main" val="2823729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519989-1C7A-4CB0-9B20-31FA2E94F28A}"/>
              </a:ext>
            </a:extLst>
          </p:cNvPr>
          <p:cNvSpPr>
            <a:spLocks noGrp="1"/>
          </p:cNvSpPr>
          <p:nvPr>
            <p:ph idx="1"/>
          </p:nvPr>
        </p:nvSpPr>
        <p:spPr>
          <a:xfrm>
            <a:off x="866987" y="182880"/>
            <a:ext cx="10458026" cy="6461759"/>
          </a:xfrm>
        </p:spPr>
        <p:txBody>
          <a:bodyPr>
            <a:normAutofit fontScale="77500" lnSpcReduction="20000"/>
          </a:bodyPr>
          <a:lstStyle/>
          <a:p>
            <a:pPr algn="l">
              <a:lnSpc>
                <a:spcPct val="120000"/>
              </a:lnSpc>
              <a:spcBef>
                <a:spcPts val="0"/>
              </a:spcBef>
            </a:pPr>
            <a:endParaRPr lang="en-US" sz="3600" b="1" dirty="0">
              <a:solidFill>
                <a:srgbClr val="CF558C"/>
              </a:solidFill>
              <a:latin typeface="Times New Roman" panose="02020603050405020304" pitchFamily="18" charset="0"/>
              <a:ea typeface="+mj-ea"/>
              <a:cs typeface="Times New Roman" panose="02020603050405020304" pitchFamily="18" charset="0"/>
            </a:endParaRPr>
          </a:p>
          <a:p>
            <a:pPr lvl="0" algn="l">
              <a:lnSpc>
                <a:spcPct val="120000"/>
              </a:lnSpc>
              <a:spcBef>
                <a:spcPts val="0"/>
              </a:spcBef>
              <a:buClr>
                <a:srgbClr val="90C226"/>
              </a:buClr>
            </a:pPr>
            <a:r>
              <a:rPr lang="en-US" sz="2600" b="1" dirty="0">
                <a:solidFill>
                  <a:srgbClr val="CF558C"/>
                </a:solidFill>
                <a:latin typeface="Times New Roman" panose="02020603050405020304" pitchFamily="18" charset="0"/>
                <a:cs typeface="Times New Roman" panose="02020603050405020304" pitchFamily="18" charset="0"/>
              </a:rPr>
              <a:t>REFLEXIVE PRONOUNS </a:t>
            </a:r>
            <a:r>
              <a:rPr lang="en-US" sz="2600" b="1" dirty="0">
                <a:solidFill>
                  <a:srgbClr val="C00000"/>
                </a:solidFill>
                <a:latin typeface="Times New Roman" panose="02020603050405020304" pitchFamily="18" charset="0"/>
                <a:cs typeface="Times New Roman" panose="02020603050405020304" pitchFamily="18" charset="0"/>
              </a:rPr>
              <a:t>See Page 9</a:t>
            </a:r>
            <a:r>
              <a:rPr lang="en-US" sz="2900" b="1" dirty="0">
                <a:solidFill>
                  <a:srgbClr val="C00000"/>
                </a:solidFill>
                <a:latin typeface="Times New Roman" panose="02020603050405020304" pitchFamily="18" charset="0"/>
                <a:cs typeface="Times New Roman" panose="02020603050405020304" pitchFamily="18" charset="0"/>
              </a:rPr>
              <a:t>3</a:t>
            </a:r>
            <a:r>
              <a:rPr lang="en-US" sz="2900" b="1" dirty="0">
                <a:solidFill>
                  <a:srgbClr val="CF558C"/>
                </a:solidFill>
                <a:latin typeface="Times New Roman" panose="02020603050405020304" pitchFamily="18" charset="0"/>
                <a:cs typeface="Times New Roman" panose="02020603050405020304" pitchFamily="18" charset="0"/>
              </a:rPr>
              <a:t>  </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Reﬂexive pronouns refer to another word that is the same individual(s) or the same thing(s).They are called reﬂexive because they reﬂect like a mirror. Reﬂexive pronouns include the word self or selves: myself, yourself, himself, herself, itself, ourselves, themselves.</a:t>
            </a:r>
          </a:p>
          <a:p>
            <a:pPr marL="0" lvl="0" indent="0" algn="l">
              <a:lnSpc>
                <a:spcPct val="120000"/>
              </a:lnSpc>
              <a:spcBef>
                <a:spcPts val="0"/>
              </a:spcBef>
              <a:buClr>
                <a:srgbClr val="B31166"/>
              </a:buClr>
              <a:buNone/>
            </a:pPr>
            <a:r>
              <a:rPr lang="en-US" sz="2900" b="1" dirty="0">
                <a:solidFill>
                  <a:srgbClr val="C00000"/>
                </a:solidFill>
                <a:latin typeface="Times New Roman" panose="02020603050405020304" pitchFamily="18" charset="0"/>
                <a:cs typeface="Times New Roman" panose="02020603050405020304" pitchFamily="18" charset="0"/>
              </a:rPr>
              <a:t>For example</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I drove myself to the train station. </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Take care of yourself. </a:t>
            </a:r>
          </a:p>
          <a:p>
            <a:pPr algn="l">
              <a:lnSpc>
                <a:spcPct val="120000"/>
              </a:lnSpc>
              <a:spcBef>
                <a:spcPts val="0"/>
              </a:spcBef>
            </a:pPr>
            <a:r>
              <a:rPr lang="en-US" sz="2600" b="1" dirty="0">
                <a:solidFill>
                  <a:srgbClr val="CF558C"/>
                </a:solidFill>
                <a:latin typeface="Times New Roman" panose="02020603050405020304" pitchFamily="18" charset="0"/>
                <a:ea typeface="+mj-ea"/>
                <a:cs typeface="Times New Roman" panose="02020603050405020304" pitchFamily="18" charset="0"/>
              </a:rPr>
              <a:t>Using Reﬂexive Pronouns Correctly </a:t>
            </a:r>
            <a:r>
              <a:rPr lang="en-US" sz="2600" b="1" dirty="0">
                <a:solidFill>
                  <a:srgbClr val="C00000"/>
                </a:solidFill>
                <a:latin typeface="Times New Roman" panose="02020603050405020304" pitchFamily="18" charset="0"/>
                <a:cs typeface="Times New Roman" panose="02020603050405020304" pitchFamily="18" charset="0"/>
              </a:rPr>
              <a:t>See Page 93</a:t>
            </a:r>
            <a:endParaRPr lang="en-US" sz="2600" b="1" dirty="0">
              <a:solidFill>
                <a:srgbClr val="CF558C"/>
              </a:solidFill>
              <a:latin typeface="Times New Roman" panose="02020603050405020304" pitchFamily="18" charset="0"/>
              <a:ea typeface="+mj-ea"/>
              <a:cs typeface="Times New Roman" panose="02020603050405020304" pitchFamily="18" charset="0"/>
            </a:endParaRP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 The possessive pronouns his and their cannot be made reﬂexive.</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Wrong: The Garrets decided to supervise the building </a:t>
            </a:r>
            <a:r>
              <a:rPr lang="en-US" sz="2900" b="1" dirty="0" err="1">
                <a:solidFill>
                  <a:prstClr val="black">
                    <a:lumMod val="75000"/>
                    <a:lumOff val="25000"/>
                  </a:prstClr>
                </a:solidFill>
                <a:latin typeface="Times New Roman" panose="02020603050405020304" pitchFamily="18" charset="0"/>
                <a:cs typeface="Times New Roman" panose="02020603050405020304" pitchFamily="18" charset="0"/>
              </a:rPr>
              <a:t>theirselves</a:t>
            </a: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 </a:t>
            </a:r>
          </a:p>
          <a:p>
            <a:pPr marL="0" lvl="0" indent="0" algn="l">
              <a:lnSpc>
                <a:spcPct val="120000"/>
              </a:lnSpc>
              <a:spcBef>
                <a:spcPts val="0"/>
              </a:spcBef>
              <a:buClr>
                <a:srgbClr val="B31166"/>
              </a:buClr>
              <a:buNone/>
            </a:pPr>
            <a:r>
              <a:rPr lang="en-US" sz="2900" b="1" dirty="0" err="1">
                <a:solidFill>
                  <a:prstClr val="black">
                    <a:lumMod val="75000"/>
                    <a:lumOff val="25000"/>
                  </a:prstClr>
                </a:solidFill>
                <a:latin typeface="Times New Roman" panose="02020603050405020304" pitchFamily="18" charset="0"/>
                <a:cs typeface="Times New Roman" panose="02020603050405020304" pitchFamily="18" charset="0"/>
              </a:rPr>
              <a:t>Correct:The</a:t>
            </a: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 Garrets decided to supervise the building themselves.</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Wrong: Mitchell asked to do the work </a:t>
            </a:r>
            <a:r>
              <a:rPr lang="en-US" sz="2900" b="1" dirty="0" err="1">
                <a:solidFill>
                  <a:prstClr val="black">
                    <a:lumMod val="75000"/>
                    <a:lumOff val="25000"/>
                  </a:prstClr>
                </a:solidFill>
                <a:latin typeface="Times New Roman" panose="02020603050405020304" pitchFamily="18" charset="0"/>
                <a:cs typeface="Times New Roman" panose="02020603050405020304" pitchFamily="18" charset="0"/>
              </a:rPr>
              <a:t>hisself</a:t>
            </a: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a:t>
            </a:r>
            <a:endParaRPr lang="ar-EG" sz="2900" b="1"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Correct: Mitchell asked to do the work himself.</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 Avoid using a reﬂexive pronoun when a personal pronoun works in the sentence.</a:t>
            </a:r>
          </a:p>
          <a:p>
            <a:pPr marL="0" lvl="0" indent="0" algn="l">
              <a:lnSpc>
                <a:spcPct val="120000"/>
              </a:lnSpc>
              <a:spcBef>
                <a:spcPts val="0"/>
              </a:spcBef>
              <a:buClr>
                <a:srgbClr val="B31166"/>
              </a:buClr>
              <a:buNone/>
            </a:pP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Wrong: A group of volunteers and myself repaired the roof. </a:t>
            </a:r>
          </a:p>
          <a:p>
            <a:pPr marL="0" lvl="0" indent="0" algn="l">
              <a:lnSpc>
                <a:spcPct val="120000"/>
              </a:lnSpc>
              <a:spcBef>
                <a:spcPts val="0"/>
              </a:spcBef>
              <a:buClr>
                <a:srgbClr val="B31166"/>
              </a:buClr>
              <a:buNone/>
            </a:pPr>
            <a:r>
              <a:rPr lang="en-US" sz="2900" b="1" dirty="0" err="1">
                <a:solidFill>
                  <a:prstClr val="black">
                    <a:lumMod val="75000"/>
                    <a:lumOff val="25000"/>
                  </a:prstClr>
                </a:solidFill>
                <a:latin typeface="Times New Roman" panose="02020603050405020304" pitchFamily="18" charset="0"/>
                <a:cs typeface="Times New Roman" panose="02020603050405020304" pitchFamily="18" charset="0"/>
              </a:rPr>
              <a:t>Correct:A</a:t>
            </a:r>
            <a:r>
              <a:rPr lang="en-US" sz="2900" b="1" dirty="0">
                <a:solidFill>
                  <a:prstClr val="black">
                    <a:lumMod val="75000"/>
                    <a:lumOff val="25000"/>
                  </a:prstClr>
                </a:solidFill>
                <a:latin typeface="Times New Roman" panose="02020603050405020304" pitchFamily="18" charset="0"/>
                <a:cs typeface="Times New Roman" panose="02020603050405020304" pitchFamily="18" charset="0"/>
              </a:rPr>
              <a:t> group of volunteers and I repaired the roof.</a:t>
            </a:r>
            <a:endParaRPr lang="ar-EG" sz="2900" b="1" dirty="0">
              <a:solidFill>
                <a:prstClr val="black">
                  <a:lumMod val="75000"/>
                  <a:lumOff val="25000"/>
                </a:prstClr>
              </a:solidFill>
              <a:latin typeface="Times New Roman" panose="02020603050405020304" pitchFamily="18" charset="0"/>
              <a:cs typeface="Times New Roman" panose="02020603050405020304" pitchFamily="18" charset="0"/>
            </a:endParaRPr>
          </a:p>
          <a:p>
            <a:pPr algn="l"/>
            <a:endParaRPr lang="en-GB" dirty="0">
              <a:solidFill>
                <a:srgbClr val="CF558C"/>
              </a:solidFill>
            </a:endParaRPr>
          </a:p>
        </p:txBody>
      </p:sp>
    </p:spTree>
    <p:extLst>
      <p:ext uri="{BB962C8B-B14F-4D97-AF65-F5344CB8AC3E}">
        <p14:creationId xmlns:p14="http://schemas.microsoft.com/office/powerpoint/2010/main" val="2501363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187A55-5C82-4E06-93C6-361B32B5CAD6}"/>
              </a:ext>
            </a:extLst>
          </p:cNvPr>
          <p:cNvSpPr>
            <a:spLocks noGrp="1"/>
          </p:cNvSpPr>
          <p:nvPr>
            <p:ph idx="1"/>
          </p:nvPr>
        </p:nvSpPr>
        <p:spPr>
          <a:xfrm>
            <a:off x="677862" y="142874"/>
            <a:ext cx="9035097" cy="6400165"/>
          </a:xfrm>
        </p:spPr>
        <p:txBody>
          <a:bodyPr>
            <a:normAutofit fontScale="92500" lnSpcReduction="10000"/>
          </a:bodyPr>
          <a:lstStyle/>
          <a:p>
            <a:pPr marL="0" indent="0" algn="ctr">
              <a:spcBef>
                <a:spcPts val="0"/>
              </a:spcBef>
              <a:buNone/>
            </a:pPr>
            <a:r>
              <a:rPr lang="ar-EG" sz="28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اولا: ما تم تدريسه بقاعه المحاضرات طبقا للكتاب المقر</a:t>
            </a:r>
            <a:r>
              <a:rPr lang="ar-EG" sz="2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ر</a:t>
            </a:r>
            <a:endParaRPr lang="ar-EG" sz="22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l">
              <a:spcBef>
                <a:spcPts val="0"/>
              </a:spcBef>
              <a:buNone/>
            </a:pPr>
            <a:r>
              <a:rPr lang="en-GB" sz="2200" b="1" dirty="0">
                <a:solidFill>
                  <a:schemeClr val="tx1"/>
                </a:solidFill>
              </a:rPr>
              <a:t>1 The Right Way to Write </a:t>
            </a:r>
          </a:p>
          <a:p>
            <a:pPr marL="0" indent="0" algn="l">
              <a:spcBef>
                <a:spcPts val="0"/>
              </a:spcBef>
              <a:buNone/>
            </a:pPr>
            <a:r>
              <a:rPr lang="en-GB" sz="2200" b="1" dirty="0">
                <a:solidFill>
                  <a:schemeClr val="tx1"/>
                </a:solidFill>
              </a:rPr>
              <a:t>2 What Is a Sentence, Anyway? </a:t>
            </a:r>
          </a:p>
          <a:p>
            <a:pPr marL="0" indent="0" algn="l">
              <a:spcBef>
                <a:spcPts val="0"/>
              </a:spcBef>
              <a:buNone/>
            </a:pPr>
            <a:r>
              <a:rPr lang="en-GB" sz="2200" b="1" dirty="0">
                <a:solidFill>
                  <a:schemeClr val="tx1"/>
                </a:solidFill>
              </a:rPr>
              <a:t>3 Filling Out Sentence Fragments </a:t>
            </a:r>
          </a:p>
          <a:p>
            <a:pPr marL="0" indent="0" algn="l">
              <a:spcBef>
                <a:spcPts val="0"/>
              </a:spcBef>
              <a:buNone/>
            </a:pPr>
            <a:r>
              <a:rPr lang="en-GB" sz="2200" b="1" dirty="0">
                <a:solidFill>
                  <a:schemeClr val="tx1"/>
                </a:solidFill>
              </a:rPr>
              <a:t>4 Putting a Stop to Going On and On </a:t>
            </a:r>
          </a:p>
          <a:p>
            <a:pPr marL="0" indent="0" algn="l">
              <a:spcBef>
                <a:spcPts val="0"/>
              </a:spcBef>
              <a:buNone/>
            </a:pPr>
            <a:r>
              <a:rPr lang="en-GB" sz="2200" b="1" dirty="0">
                <a:solidFill>
                  <a:schemeClr val="tx1"/>
                </a:solidFill>
              </a:rPr>
              <a:t>5 Good Beginnings, Good Endings</a:t>
            </a:r>
          </a:p>
          <a:p>
            <a:pPr marL="0" indent="0" algn="l">
              <a:spcBef>
                <a:spcPts val="0"/>
              </a:spcBef>
              <a:buNone/>
            </a:pPr>
            <a:r>
              <a:rPr lang="en-GB" sz="2200" b="1" dirty="0">
                <a:solidFill>
                  <a:schemeClr val="tx1"/>
                </a:solidFill>
              </a:rPr>
              <a:t> 6 Comma Sense </a:t>
            </a:r>
          </a:p>
          <a:p>
            <a:pPr marL="0" indent="0" algn="l">
              <a:spcBef>
                <a:spcPts val="0"/>
              </a:spcBef>
              <a:buNone/>
            </a:pPr>
            <a:r>
              <a:rPr lang="en-GB" sz="2200" b="1" dirty="0">
                <a:solidFill>
                  <a:schemeClr val="tx1"/>
                </a:solidFill>
              </a:rPr>
              <a:t>7 More Jobs for Commas </a:t>
            </a:r>
          </a:p>
          <a:p>
            <a:pPr marL="0" indent="0" algn="l">
              <a:spcBef>
                <a:spcPts val="0"/>
              </a:spcBef>
              <a:buNone/>
            </a:pPr>
            <a:r>
              <a:rPr lang="en-GB" sz="2200" b="1" dirty="0">
                <a:solidFill>
                  <a:schemeClr val="tx1"/>
                </a:solidFill>
              </a:rPr>
              <a:t>8 Getting Fancy with Semicolons and Colons</a:t>
            </a:r>
          </a:p>
          <a:p>
            <a:pPr marL="0" indent="0" algn="ctr">
              <a:spcBef>
                <a:spcPts val="0"/>
              </a:spcBef>
              <a:buNone/>
            </a:pPr>
            <a:r>
              <a:rPr lang="en-GB" sz="2200" b="1" dirty="0">
                <a:solidFill>
                  <a:schemeClr val="tx1"/>
                </a:solidFill>
              </a:rPr>
              <a:t> </a:t>
            </a:r>
            <a:r>
              <a:rPr lang="en-GB" sz="2200" b="1" dirty="0" err="1">
                <a:solidFill>
                  <a:srgbClr val="C00000"/>
                </a:solidFill>
                <a:latin typeface="Times New Roman" panose="02020603050405020304" pitchFamily="18" charset="0"/>
                <a:ea typeface="Times New Roman" panose="02020603050405020304" pitchFamily="18" charset="0"/>
              </a:rPr>
              <a:t>ثانيا</a:t>
            </a:r>
            <a:r>
              <a:rPr lang="ar-EG" sz="2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با</a:t>
            </a:r>
            <a:r>
              <a:rPr lang="en-GB" sz="2200" b="1" dirty="0" err="1">
                <a:solidFill>
                  <a:srgbClr val="C00000"/>
                </a:solidFill>
                <a:latin typeface="Times New Roman" panose="02020603050405020304" pitchFamily="18" charset="0"/>
                <a:ea typeface="Times New Roman" panose="02020603050405020304" pitchFamily="18" charset="0"/>
              </a:rPr>
              <a:t>قي</a:t>
            </a:r>
            <a:r>
              <a:rPr lang="en-GB" sz="2200" b="1" dirty="0">
                <a:solidFill>
                  <a:srgbClr val="C00000"/>
                </a:solidFill>
                <a:latin typeface="Times New Roman" panose="02020603050405020304" pitchFamily="18" charset="0"/>
                <a:ea typeface="Times New Roman" panose="02020603050405020304" pitchFamily="18" charset="0"/>
              </a:rPr>
              <a:t> </a:t>
            </a:r>
            <a:r>
              <a:rPr lang="en-GB" sz="2200" b="1" dirty="0" err="1">
                <a:solidFill>
                  <a:srgbClr val="C00000"/>
                </a:solidFill>
                <a:latin typeface="Times New Roman" panose="02020603050405020304" pitchFamily="18" charset="0"/>
                <a:ea typeface="Times New Roman" panose="02020603050405020304" pitchFamily="18" charset="0"/>
              </a:rPr>
              <a:t>المنهج</a:t>
            </a:r>
            <a:r>
              <a:rPr lang="en-GB" sz="2200" b="1" dirty="0">
                <a:solidFill>
                  <a:srgbClr val="C00000"/>
                </a:solidFill>
                <a:latin typeface="Times New Roman" panose="02020603050405020304" pitchFamily="18" charset="0"/>
                <a:ea typeface="Times New Roman" panose="02020603050405020304" pitchFamily="18" charset="0"/>
              </a:rPr>
              <a:t>    </a:t>
            </a:r>
            <a:endParaRPr lang="ar-EG" sz="2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l">
              <a:spcBef>
                <a:spcPts val="0"/>
              </a:spcBef>
              <a:buNone/>
            </a:pPr>
            <a:r>
              <a:rPr lang="en-GB" sz="2200" b="1" dirty="0">
                <a:solidFill>
                  <a:schemeClr val="tx1"/>
                </a:solidFill>
              </a:rPr>
              <a:t>9 Controlling Quotation Marks </a:t>
            </a:r>
            <a:endParaRPr lang="en-US" sz="2200" b="1" dirty="0">
              <a:solidFill>
                <a:schemeClr val="tx1"/>
              </a:solidFill>
            </a:endParaRPr>
          </a:p>
          <a:p>
            <a:pPr marL="0" indent="0" algn="l">
              <a:spcBef>
                <a:spcPts val="0"/>
              </a:spcBef>
              <a:buNone/>
            </a:pPr>
            <a:r>
              <a:rPr lang="en-GB" sz="2200" b="1" dirty="0">
                <a:solidFill>
                  <a:schemeClr val="tx1"/>
                </a:solidFill>
              </a:rPr>
              <a:t>10 The Mysteries of Apostrophes and Dashes</a:t>
            </a:r>
          </a:p>
          <a:p>
            <a:pPr marL="0" indent="0" algn="l">
              <a:spcBef>
                <a:spcPts val="0"/>
              </a:spcBef>
              <a:buNone/>
            </a:pPr>
            <a:r>
              <a:rPr lang="en-GB" sz="2200" b="1" dirty="0">
                <a:solidFill>
                  <a:schemeClr val="tx1"/>
                </a:solidFill>
              </a:rPr>
              <a:t> 11 The Finer Points of Punctuation</a:t>
            </a:r>
          </a:p>
          <a:p>
            <a:pPr marL="0" indent="0" algn="l">
              <a:spcBef>
                <a:spcPts val="0"/>
              </a:spcBef>
              <a:buNone/>
            </a:pPr>
            <a:r>
              <a:rPr lang="en-GB" sz="2200" b="1" dirty="0">
                <a:solidFill>
                  <a:schemeClr val="tx1"/>
                </a:solidFill>
              </a:rPr>
              <a:t>12 Verbs That Follow the Rules</a:t>
            </a:r>
          </a:p>
          <a:p>
            <a:pPr marL="0" indent="0" algn="l">
              <a:spcBef>
                <a:spcPts val="0"/>
              </a:spcBef>
              <a:buNone/>
            </a:pPr>
            <a:r>
              <a:rPr lang="en-GB" sz="2200" b="1" dirty="0">
                <a:solidFill>
                  <a:schemeClr val="tx1"/>
                </a:solidFill>
              </a:rPr>
              <a:t> 13 Rebellious Verbs </a:t>
            </a:r>
          </a:p>
          <a:p>
            <a:pPr marL="0" indent="0" algn="l">
              <a:spcBef>
                <a:spcPts val="0"/>
              </a:spcBef>
              <a:buNone/>
            </a:pPr>
            <a:r>
              <a:rPr lang="en-GB" sz="2200" b="1" dirty="0">
                <a:solidFill>
                  <a:schemeClr val="tx1"/>
                </a:solidFill>
              </a:rPr>
              <a:t>14 Don’t Be Tense about Verbs</a:t>
            </a:r>
          </a:p>
          <a:p>
            <a:pPr marL="0" indent="0" algn="l">
              <a:spcBef>
                <a:spcPts val="0"/>
              </a:spcBef>
              <a:buNone/>
            </a:pPr>
            <a:r>
              <a:rPr lang="en-GB" sz="2200" b="1" dirty="0">
                <a:solidFill>
                  <a:schemeClr val="tx1"/>
                </a:solidFill>
              </a:rPr>
              <a:t> 15 Making Subjects and Verbs Agree</a:t>
            </a:r>
          </a:p>
          <a:p>
            <a:pPr marL="0" indent="0" algn="l">
              <a:spcBef>
                <a:spcPts val="0"/>
              </a:spcBef>
              <a:buNone/>
            </a:pPr>
            <a:r>
              <a:rPr lang="en-GB" sz="2200" b="1" dirty="0">
                <a:solidFill>
                  <a:schemeClr val="tx1"/>
                </a:solidFill>
              </a:rPr>
              <a:t> 16 Beating the Pronoun Odds </a:t>
            </a:r>
          </a:p>
          <a:p>
            <a:pPr marL="0" indent="0" algn="l">
              <a:spcBef>
                <a:spcPts val="0"/>
              </a:spcBef>
              <a:buNone/>
            </a:pPr>
            <a:r>
              <a:rPr lang="en-GB" sz="2200" b="1" dirty="0">
                <a:solidFill>
                  <a:schemeClr val="tx1"/>
                </a:solidFill>
              </a:rPr>
              <a:t>17 Problem Verbs and Pronouns </a:t>
            </a:r>
            <a:endParaRPr lang="en-US" sz="2200" b="1" dirty="0">
              <a:solidFill>
                <a:schemeClr val="tx1"/>
              </a:solidFill>
            </a:endParaRPr>
          </a:p>
          <a:p>
            <a:pPr marL="0" indent="0" algn="ctr">
              <a:spcBef>
                <a:spcPts val="0"/>
              </a:spcBef>
              <a:buNone/>
            </a:pPr>
            <a:r>
              <a:rPr lang="ar-EG" sz="2600" b="1" dirty="0">
                <a:solidFill>
                  <a:srgbClr val="C00000"/>
                </a:solidFill>
                <a:latin typeface="Times New Roman" panose="02020603050405020304" pitchFamily="18" charset="0"/>
                <a:cs typeface="Times New Roman" panose="02020603050405020304" pitchFamily="18" charset="0"/>
              </a:rPr>
              <a:t>المكتوب هو النقاط  الخاصة بالدروس وضرورة الرجوع للكتاب المقرر لمزيد من الأمثلة والتمارين</a:t>
            </a:r>
          </a:p>
          <a:p>
            <a:pPr marL="0" indent="0" algn="ctr">
              <a:spcBef>
                <a:spcPts val="0"/>
              </a:spcBef>
              <a:buNone/>
            </a:pPr>
            <a:endParaRPr lang="en-US" sz="2000" b="1" dirty="0">
              <a:solidFill>
                <a:schemeClr val="tx1"/>
              </a:solidFill>
            </a:endParaRPr>
          </a:p>
          <a:p>
            <a:endParaRPr lang="en-GB" dirty="0"/>
          </a:p>
        </p:txBody>
      </p:sp>
    </p:spTree>
    <p:extLst>
      <p:ext uri="{BB962C8B-B14F-4D97-AF65-F5344CB8AC3E}">
        <p14:creationId xmlns:p14="http://schemas.microsoft.com/office/powerpoint/2010/main" val="1875435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02E8D7-850C-41E9-8596-D4C850C8D5EA}"/>
              </a:ext>
            </a:extLst>
          </p:cNvPr>
          <p:cNvSpPr>
            <a:spLocks noGrp="1"/>
          </p:cNvSpPr>
          <p:nvPr>
            <p:ph idx="1"/>
          </p:nvPr>
        </p:nvSpPr>
        <p:spPr>
          <a:xfrm>
            <a:off x="677334" y="406400"/>
            <a:ext cx="9609666" cy="5974079"/>
          </a:xfrm>
        </p:spPr>
        <p:txBody>
          <a:bodyPr>
            <a:normAutofit fontScale="92500" lnSpcReduction="20000"/>
          </a:bodyPr>
          <a:lstStyle/>
          <a:p>
            <a:pPr algn="ctr"/>
            <a:r>
              <a:rPr lang="ar-EG" sz="24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المحاضرة الخامسة</a:t>
            </a:r>
            <a:endParaRPr lang="en-GB" sz="2400" b="1" dirty="0">
              <a:ln w="22225">
                <a:solidFill>
                  <a:schemeClr val="accent2"/>
                </a:solidFill>
                <a:prstDash val="solid"/>
              </a:ln>
              <a:solidFill>
                <a:schemeClr val="accent2">
                  <a:lumMod val="40000"/>
                  <a:lumOff val="60000"/>
                </a:schemeClr>
              </a:solidFill>
            </a:endParaRPr>
          </a:p>
          <a:p>
            <a:pPr algn="ctr"/>
            <a:r>
              <a:rPr lang="en-US" sz="2400" b="1" dirty="0">
                <a:solidFill>
                  <a:srgbClr val="C00000"/>
                </a:solidFill>
                <a:latin typeface="Times New Roman" panose="02020603050405020304" pitchFamily="18" charset="0"/>
                <a:cs typeface="Times New Roman" panose="02020603050405020304" pitchFamily="18" charset="0"/>
              </a:rPr>
              <a:t>Page .(89-95)</a:t>
            </a:r>
            <a:r>
              <a:rPr lang="ar-EG" sz="2400" b="1" dirty="0">
                <a:solidFill>
                  <a:srgbClr val="C00000"/>
                </a:solidFill>
                <a:latin typeface="Times New Roman" panose="02020603050405020304" pitchFamily="18" charset="0"/>
                <a:cs typeface="Times New Roman" panose="02020603050405020304" pitchFamily="18" charset="0"/>
              </a:rPr>
              <a:t>الدرس السابع عشر</a:t>
            </a:r>
            <a:endParaRPr lang="ar-EG" sz="2800" b="1" dirty="0">
              <a:solidFill>
                <a:srgbClr val="CF558C"/>
              </a:solidFill>
              <a:latin typeface="Century Gothic" panose="020B0502020202020204"/>
            </a:endParaRPr>
          </a:p>
          <a:p>
            <a:pPr algn="ctr">
              <a:spcBef>
                <a:spcPts val="0"/>
              </a:spcBef>
            </a:pPr>
            <a:r>
              <a:rPr lang="en-US" sz="2000" b="1" dirty="0">
                <a:solidFill>
                  <a:srgbClr val="002060"/>
                </a:solidFill>
                <a:latin typeface="Century Gothic" panose="020B0502020202020204"/>
              </a:rPr>
              <a:t>Chapter 17</a:t>
            </a:r>
            <a:r>
              <a:rPr lang="en-US" b="1" dirty="0">
                <a:solidFill>
                  <a:srgbClr val="002060"/>
                </a:solidFill>
                <a:latin typeface="Times New Roman" panose="02020603050405020304" pitchFamily="18" charset="0"/>
                <a:cs typeface="Times New Roman" panose="02020603050405020304" pitchFamily="18" charset="0"/>
              </a:rPr>
              <a:t> </a:t>
            </a:r>
            <a:r>
              <a:rPr lang="en-GB" sz="1900" b="1" dirty="0">
                <a:solidFill>
                  <a:srgbClr val="002060"/>
                </a:solidFill>
                <a:latin typeface="Helvetica-ExtraCompressed"/>
              </a:rPr>
              <a:t>PROBLEM VERBS AND PRONOUNS</a:t>
            </a:r>
            <a:r>
              <a:rPr lang="en-GB" sz="1900" b="1" dirty="0">
                <a:latin typeface="Helvetica-ExtraCompressed"/>
              </a:rPr>
              <a:t> (</a:t>
            </a:r>
            <a:r>
              <a:rPr lang="en-GB" sz="1900" b="1" dirty="0">
                <a:solidFill>
                  <a:srgbClr val="C00000"/>
                </a:solidFill>
                <a:latin typeface="Helvetica-ExtraCompressed"/>
              </a:rPr>
              <a:t>See page 95-100</a:t>
            </a:r>
            <a:r>
              <a:rPr lang="en-GB" sz="1900" b="1" dirty="0">
                <a:latin typeface="Helvetica-ExtraCompressed"/>
              </a:rPr>
              <a:t>)</a:t>
            </a:r>
            <a:endParaRPr lang="en-US" sz="1900" b="1" dirty="0">
              <a:solidFill>
                <a:srgbClr val="CF558C"/>
              </a:solidFill>
              <a:latin typeface="Century Gothic" panose="020B0502020202020204"/>
            </a:endParaRPr>
          </a:p>
          <a:p>
            <a:pPr lvl="0" algn="l">
              <a:spcBef>
                <a:spcPts val="0"/>
              </a:spcBef>
              <a:buClr>
                <a:srgbClr val="90C226"/>
              </a:buClr>
            </a:pPr>
            <a:endParaRPr lang="ar-EG" sz="1900" b="1" dirty="0">
              <a:solidFill>
                <a:srgbClr val="CF558C"/>
              </a:solidFill>
              <a:latin typeface="Century Gothic" panose="020B0502020202020204"/>
            </a:endParaRPr>
          </a:p>
          <a:p>
            <a:pPr lvl="0" algn="l">
              <a:spcBef>
                <a:spcPts val="0"/>
              </a:spcBef>
              <a:buClr>
                <a:srgbClr val="90C226"/>
              </a:buClr>
            </a:pPr>
            <a:r>
              <a:rPr lang="en-US" sz="1900" b="1" dirty="0">
                <a:solidFill>
                  <a:srgbClr val="CF558C"/>
                </a:solidFill>
                <a:latin typeface="Times New Roman" panose="02020603050405020304" pitchFamily="18" charset="0"/>
                <a:cs typeface="Times New Roman" panose="02020603050405020304" pitchFamily="18" charset="0"/>
              </a:rPr>
              <a:t>PROBLEM VERBS Lie/Lay </a:t>
            </a:r>
            <a:r>
              <a:rPr lang="en-GB" sz="1900" b="1" dirty="0">
                <a:solidFill>
                  <a:srgbClr val="C00000"/>
                </a:solidFill>
                <a:latin typeface="Times New Roman" panose="02020603050405020304" pitchFamily="18" charset="0"/>
                <a:cs typeface="Times New Roman" panose="02020603050405020304" pitchFamily="18" charset="0"/>
              </a:rPr>
              <a:t>See page 95  </a:t>
            </a:r>
            <a:endParaRPr lang="en-US" sz="1900" b="1" dirty="0">
              <a:solidFill>
                <a:srgbClr val="CF558C"/>
              </a:solidFill>
              <a:latin typeface="Times New Roman" panose="02020603050405020304" pitchFamily="18" charset="0"/>
              <a:cs typeface="Times New Roman" panose="02020603050405020304" pitchFamily="18" charset="0"/>
            </a:endParaRP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Few people use lie and lay correctly ,perhaps because few people know the difference in meaning between the two. The verb lie means “to rest or recline.” The verb lay means “to put or </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place.”Lie</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is something you do yourself(or some person does himself or herself, or some object does itself);lay is something you do to an object. </a:t>
            </a:r>
          </a:p>
          <a:p>
            <a:pPr marL="0" lvl="0" indent="0" algn="l">
              <a:spcBef>
                <a:spcPts val="0"/>
              </a:spcBef>
              <a:buClr>
                <a:srgbClr val="B31166"/>
              </a:buClr>
              <a:buNone/>
            </a:pPr>
            <a:r>
              <a:rPr lang="en-US" sz="1900" b="1" dirty="0">
                <a:solidFill>
                  <a:srgbClr val="CF558C"/>
                </a:solidFill>
                <a:latin typeface="Times New Roman" panose="02020603050405020304" pitchFamily="18" charset="0"/>
                <a:cs typeface="Times New Roman" panose="02020603050405020304" pitchFamily="18" charset="0"/>
              </a:rPr>
              <a:t>Sit/Set </a:t>
            </a:r>
            <a:r>
              <a:rPr lang="en-GB" sz="1900" b="1" dirty="0">
                <a:solidFill>
                  <a:srgbClr val="C00000"/>
                </a:solidFill>
                <a:latin typeface="Times New Roman" panose="02020603050405020304" pitchFamily="18" charset="0"/>
                <a:cs typeface="Times New Roman" panose="02020603050405020304" pitchFamily="18" charset="0"/>
              </a:rPr>
              <a:t>See page 97</a:t>
            </a:r>
            <a:r>
              <a:rPr lang="en-US" sz="1900" b="1" dirty="0">
                <a:solidFill>
                  <a:srgbClr val="CF558C"/>
                </a:solidFill>
                <a:latin typeface="Times New Roman" panose="02020603050405020304" pitchFamily="18" charset="0"/>
                <a:cs typeface="Times New Roman" panose="02020603050405020304" pitchFamily="18" charset="0"/>
              </a:rPr>
              <a:t> </a:t>
            </a: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Sit means “to rest.” Set means “to put or place.</a:t>
            </a:r>
          </a:p>
          <a:p>
            <a:pPr marL="0" lvl="0" indent="0" algn="l">
              <a:spcBef>
                <a:spcPts val="0"/>
              </a:spcBef>
              <a:buClr>
                <a:srgbClr val="B31166"/>
              </a:buClr>
              <a:buNone/>
            </a:pPr>
            <a:r>
              <a:rPr lang="en-US" sz="1900" b="1" dirty="0">
                <a:solidFill>
                  <a:srgbClr val="CF558C"/>
                </a:solidFill>
                <a:latin typeface="Times New Roman" panose="02020603050405020304" pitchFamily="18" charset="0"/>
                <a:ea typeface="+mj-ea"/>
                <a:cs typeface="Times New Roman" panose="02020603050405020304" pitchFamily="18" charset="0"/>
              </a:rPr>
              <a:t>Rise/Raise </a:t>
            </a:r>
            <a:r>
              <a:rPr lang="en-GB" sz="1900" b="1" dirty="0">
                <a:solidFill>
                  <a:srgbClr val="C00000"/>
                </a:solidFill>
                <a:latin typeface="Times New Roman" panose="02020603050405020304" pitchFamily="18" charset="0"/>
                <a:cs typeface="Times New Roman" panose="02020603050405020304" pitchFamily="18" charset="0"/>
              </a:rPr>
              <a:t>See page 97</a:t>
            </a:r>
            <a:r>
              <a:rPr lang="en-US" sz="1900" b="1" dirty="0">
                <a:solidFill>
                  <a:srgbClr val="CF558C"/>
                </a:solidFill>
                <a:latin typeface="Times New Roman" panose="02020603050405020304" pitchFamily="18" charset="0"/>
                <a:cs typeface="Times New Roman" panose="02020603050405020304" pitchFamily="18" charset="0"/>
              </a:rPr>
              <a:t> </a:t>
            </a:r>
            <a:endParaRPr lang="en-US" sz="1900" b="1" dirty="0">
              <a:solidFill>
                <a:srgbClr val="CF558C"/>
              </a:solidFill>
              <a:latin typeface="Times New Roman" panose="02020603050405020304" pitchFamily="18" charset="0"/>
              <a:ea typeface="+mj-ea"/>
              <a:cs typeface="Times New Roman" panose="02020603050405020304" pitchFamily="18" charset="0"/>
            </a:endParaRP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The verb rise means “to go up.” The verb raise means “to move something up.” Raise requires an object. In other words, something mu</a:t>
            </a:r>
            <a:r>
              <a:rPr lang="en-US" sz="1900" dirty="0">
                <a:solidFill>
                  <a:schemeClr val="tx1"/>
                </a:solidFill>
                <a:latin typeface="Times New Roman" panose="02020603050405020304" pitchFamily="18" charset="0"/>
                <a:cs typeface="Times New Roman" panose="02020603050405020304" pitchFamily="18" charset="0"/>
              </a:rPr>
              <a:t>st receive the action of the verb raise (raise your hand, raise the </a:t>
            </a:r>
            <a:r>
              <a:rPr lang="en-US" sz="1900" dirty="0" err="1">
                <a:solidFill>
                  <a:schemeClr val="tx1"/>
                </a:solidFill>
                <a:latin typeface="Times New Roman" panose="02020603050405020304" pitchFamily="18" charset="0"/>
                <a:cs typeface="Times New Roman" panose="02020603050405020304" pitchFamily="18" charset="0"/>
              </a:rPr>
              <a:t>ﬂag,raise</a:t>
            </a:r>
            <a:r>
              <a:rPr lang="en-US" sz="1900" dirty="0">
                <a:solidFill>
                  <a:schemeClr val="tx1"/>
                </a:solidFill>
                <a:latin typeface="Times New Roman" panose="02020603050405020304" pitchFamily="18" charset="0"/>
                <a:cs typeface="Times New Roman" panose="02020603050405020304" pitchFamily="18" charset="0"/>
              </a:rPr>
              <a:t> the objection ,raise children).</a:t>
            </a:r>
            <a:endParaRPr lang="ar-EG" sz="1900" dirty="0">
              <a:solidFill>
                <a:schemeClr val="tx1"/>
              </a:solidFill>
              <a:latin typeface="Times New Roman" panose="02020603050405020304" pitchFamily="18" charset="0"/>
              <a:cs typeface="Times New Roman" panose="02020603050405020304" pitchFamily="18" charset="0"/>
            </a:endParaRPr>
          </a:p>
          <a:p>
            <a:pPr marL="0" lvl="0" indent="0" algn="l">
              <a:spcBef>
                <a:spcPts val="0"/>
              </a:spcBef>
              <a:buClr>
                <a:srgbClr val="B31166"/>
              </a:buClr>
              <a:buNone/>
            </a:pPr>
            <a:r>
              <a:rPr lang="en-US" sz="1900" b="1" dirty="0">
                <a:solidFill>
                  <a:srgbClr val="CF558C"/>
                </a:solidFill>
                <a:latin typeface="Times New Roman" panose="02020603050405020304" pitchFamily="18" charset="0"/>
                <a:ea typeface="+mj-ea"/>
                <a:cs typeface="Times New Roman" panose="02020603050405020304" pitchFamily="18" charset="0"/>
              </a:rPr>
              <a:t>PROBLEM PRONOUNS Its/It’s </a:t>
            </a:r>
            <a:r>
              <a:rPr lang="en-GB" sz="1900" b="1" dirty="0">
                <a:solidFill>
                  <a:srgbClr val="C00000"/>
                </a:solidFill>
                <a:latin typeface="Times New Roman" panose="02020603050405020304" pitchFamily="18" charset="0"/>
                <a:cs typeface="Times New Roman" panose="02020603050405020304" pitchFamily="18" charset="0"/>
              </a:rPr>
              <a:t>See page 99</a:t>
            </a: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Its is a possessive pronoun that means “belonging to </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it.”It’s</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is a contraction for it is or it has. Use it’s only when you can also substitute the words it is or it </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has.Take</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time to make this </a:t>
            </a:r>
            <a:r>
              <a:rPr lang="en-US" sz="1900" dirty="0" err="1">
                <a:solidFill>
                  <a:prstClr val="black">
                    <a:lumMod val="75000"/>
                    <a:lumOff val="25000"/>
                  </a:prstClr>
                </a:solidFill>
                <a:latin typeface="Times New Roman" panose="02020603050405020304" pitchFamily="18" charset="0"/>
                <a:cs typeface="Times New Roman" panose="02020603050405020304" pitchFamily="18" charset="0"/>
              </a:rPr>
              <a:t>substitution,and</a:t>
            </a: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you will never confuse these two words</a:t>
            </a:r>
            <a:r>
              <a:rPr lang="en-US" sz="1900" b="1" dirty="0">
                <a:solidFill>
                  <a:prstClr val="black">
                    <a:lumMod val="75000"/>
                    <a:lumOff val="25000"/>
                  </a:prstClr>
                </a:solidFill>
                <a:latin typeface="Times New Roman" panose="02020603050405020304" pitchFamily="18" charset="0"/>
                <a:cs typeface="Times New Roman" panose="02020603050405020304" pitchFamily="18" charset="0"/>
              </a:rPr>
              <a:t>.</a:t>
            </a:r>
          </a:p>
          <a:p>
            <a:pPr marL="0" lvl="0" indent="0" algn="l">
              <a:spcBef>
                <a:spcPts val="0"/>
              </a:spcBef>
              <a:buClr>
                <a:srgbClr val="B31166"/>
              </a:buClr>
              <a:buNone/>
            </a:pPr>
            <a:r>
              <a:rPr lang="en-US" sz="1900" b="1" dirty="0">
                <a:solidFill>
                  <a:srgbClr val="FF0000"/>
                </a:solidFill>
                <a:latin typeface="Times New Roman" panose="02020603050405020304" pitchFamily="18" charset="0"/>
                <a:cs typeface="Times New Roman" panose="02020603050405020304" pitchFamily="18" charset="0"/>
              </a:rPr>
              <a:t>For example</a:t>
            </a: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The thermometer in the roast will measure its (belonging to the roast) temperature. </a:t>
            </a: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It’s (it is) time for us to say goodbye and head home.</a:t>
            </a:r>
          </a:p>
          <a:p>
            <a:pPr marL="0" lvl="0" indent="0" algn="l">
              <a:spcBef>
                <a:spcPts val="0"/>
              </a:spcBef>
              <a:buClr>
                <a:srgbClr val="B31166"/>
              </a:buClr>
              <a:buNone/>
            </a:pPr>
            <a:r>
              <a:rPr lang="en-US" sz="1900" dirty="0">
                <a:solidFill>
                  <a:prstClr val="black">
                    <a:lumMod val="75000"/>
                    <a:lumOff val="25000"/>
                  </a:prstClr>
                </a:solidFill>
                <a:latin typeface="Times New Roman" panose="02020603050405020304" pitchFamily="18" charset="0"/>
                <a:cs typeface="Times New Roman" panose="02020603050405020304" pitchFamily="18" charset="0"/>
              </a:rPr>
              <a:t> It’s  (it has) been three years now since I’ve seen Tom</a:t>
            </a:r>
            <a:endParaRPr lang="ar-EG" sz="19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l">
              <a:spcBef>
                <a:spcPts val="0"/>
              </a:spcBef>
              <a:buClr>
                <a:srgbClr val="B31166"/>
              </a:buClr>
              <a:buNone/>
            </a:pPr>
            <a:r>
              <a:rPr lang="en-US" sz="1900" b="1" dirty="0">
                <a:solidFill>
                  <a:srgbClr val="CF558C"/>
                </a:solidFill>
                <a:latin typeface="Century Gothic" panose="020B0502020202020204"/>
                <a:ea typeface="+mj-ea"/>
                <a:cs typeface="+mj-cs"/>
              </a:rPr>
              <a:t> </a:t>
            </a:r>
            <a:endParaRPr lang="en-US" sz="1900" dirty="0">
              <a:solidFill>
                <a:srgbClr val="CF558C"/>
              </a:solidFill>
              <a:latin typeface="Century Gothic" panose="020B0502020202020204"/>
            </a:endParaRPr>
          </a:p>
          <a:p>
            <a:endParaRPr lang="en-GB" dirty="0"/>
          </a:p>
        </p:txBody>
      </p:sp>
    </p:spTree>
    <p:extLst>
      <p:ext uri="{BB962C8B-B14F-4D97-AF65-F5344CB8AC3E}">
        <p14:creationId xmlns:p14="http://schemas.microsoft.com/office/powerpoint/2010/main" val="481021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61B00D-F1D0-4242-809A-40F1C48ED6D8}"/>
              </a:ext>
            </a:extLst>
          </p:cNvPr>
          <p:cNvSpPr>
            <a:spLocks noGrp="1"/>
          </p:cNvSpPr>
          <p:nvPr>
            <p:ph idx="1"/>
          </p:nvPr>
        </p:nvSpPr>
        <p:spPr>
          <a:xfrm>
            <a:off x="677334" y="264160"/>
            <a:ext cx="9733491" cy="6095999"/>
          </a:xfrm>
        </p:spPr>
        <p:txBody>
          <a:bodyPr>
            <a:normAutofit fontScale="25000" lnSpcReduction="20000"/>
          </a:bodyPr>
          <a:lstStyle/>
          <a:p>
            <a:pPr lvl="0" algn="l">
              <a:spcBef>
                <a:spcPts val="0"/>
              </a:spcBef>
              <a:buClr>
                <a:srgbClr val="90C226"/>
              </a:buClr>
            </a:pPr>
            <a:r>
              <a:rPr lang="en-US" sz="7200" b="1" dirty="0">
                <a:solidFill>
                  <a:srgbClr val="CF558C"/>
                </a:solidFill>
                <a:latin typeface="Times New Roman" panose="02020603050405020304" pitchFamily="18" charset="0"/>
                <a:cs typeface="Times New Roman" panose="02020603050405020304" pitchFamily="18" charset="0"/>
              </a:rPr>
              <a:t>Practice 2(the answer)</a:t>
            </a:r>
          </a:p>
          <a:p>
            <a:pPr marL="0" lvl="0" indent="0" algn="l">
              <a:spcBef>
                <a:spcPts val="0"/>
              </a:spcBef>
              <a:buClr>
                <a:srgbClr val="B31166"/>
              </a:buClr>
              <a:buNone/>
            </a:pP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15. I wonder if (its) a good idea for us to be here. </a:t>
            </a:r>
          </a:p>
          <a:p>
            <a:pPr marL="0" lvl="0" indent="0" algn="l">
              <a:spcBef>
                <a:spcPts val="0"/>
              </a:spcBef>
              <a:buClr>
                <a:srgbClr val="B31166"/>
              </a:buClr>
              <a:buNone/>
            </a:pP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16. The wind will eventually stop (it’s) howling. </a:t>
            </a:r>
          </a:p>
          <a:p>
            <a:pPr marL="0" lvl="0" indent="0" algn="l">
              <a:spcBef>
                <a:spcPts val="0"/>
              </a:spcBef>
              <a:buClr>
                <a:srgbClr val="B31166"/>
              </a:buClr>
              <a:buNone/>
            </a:pP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17. Tell me when (its or it’s) time for a break. </a:t>
            </a:r>
          </a:p>
          <a:p>
            <a:pPr marL="0" lvl="0" indent="0" algn="l">
              <a:spcBef>
                <a:spcPts val="0"/>
              </a:spcBef>
              <a:buClr>
                <a:srgbClr val="B31166"/>
              </a:buClr>
              <a:buNone/>
            </a:pP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18. (Its) been fun to watch the dog chase (its or it’s) tai</a:t>
            </a:r>
            <a:r>
              <a:rPr lang="en-US" sz="7200" b="1" dirty="0">
                <a:solidFill>
                  <a:prstClr val="black">
                    <a:lumMod val="75000"/>
                    <a:lumOff val="25000"/>
                  </a:prstClr>
                </a:solidFill>
                <a:latin typeface="Times New Roman" panose="02020603050405020304" pitchFamily="18" charset="0"/>
                <a:cs typeface="Times New Roman" panose="02020603050405020304" pitchFamily="18" charset="0"/>
              </a:rPr>
              <a:t>l</a:t>
            </a:r>
            <a:endParaRPr lang="ar-EG" sz="7200" b="1" dirty="0">
              <a:solidFill>
                <a:prstClr val="black">
                  <a:lumMod val="75000"/>
                  <a:lumOff val="25000"/>
                </a:prstClr>
              </a:solidFill>
              <a:latin typeface="Times New Roman" panose="02020603050405020304" pitchFamily="18" charset="0"/>
              <a:cs typeface="Times New Roman" panose="02020603050405020304" pitchFamily="18" charset="0"/>
            </a:endParaRPr>
          </a:p>
          <a:p>
            <a:pPr algn="l">
              <a:lnSpc>
                <a:spcPct val="120000"/>
              </a:lnSpc>
              <a:spcBef>
                <a:spcPts val="0"/>
              </a:spcBef>
            </a:pPr>
            <a:r>
              <a:rPr lang="en-GB" sz="7200" b="1" dirty="0">
                <a:latin typeface="Times New Roman" panose="02020603050405020304" pitchFamily="18" charset="0"/>
                <a:cs typeface="Times New Roman" panose="02020603050405020304" pitchFamily="18" charset="0"/>
              </a:rPr>
              <a:t>Your/You’re </a:t>
            </a:r>
            <a:r>
              <a:rPr lang="en-GB" sz="7200" b="1" dirty="0">
                <a:solidFill>
                  <a:srgbClr val="C00000"/>
                </a:solidFill>
                <a:latin typeface="Times New Roman" panose="02020603050405020304" pitchFamily="18" charset="0"/>
                <a:cs typeface="Times New Roman" panose="02020603050405020304" pitchFamily="18" charset="0"/>
              </a:rPr>
              <a:t>See page 99</a:t>
            </a:r>
            <a:r>
              <a:rPr lang="en-US" sz="7200" b="1" dirty="0">
                <a:solidFill>
                  <a:srgbClr val="CF558C"/>
                </a:solidFill>
                <a:latin typeface="Times New Roman" panose="02020603050405020304" pitchFamily="18" charset="0"/>
                <a:cs typeface="Times New Roman" panose="02020603050405020304" pitchFamily="18" charset="0"/>
              </a:rPr>
              <a:t> </a:t>
            </a:r>
            <a:endParaRPr lang="en-GB" sz="7200" b="1" dirty="0">
              <a:latin typeface="Times New Roman" panose="02020603050405020304" pitchFamily="18" charset="0"/>
              <a:cs typeface="Times New Roman" panose="02020603050405020304" pitchFamily="18" charset="0"/>
            </a:endParaRPr>
          </a:p>
          <a:p>
            <a:pPr algn="l">
              <a:lnSpc>
                <a:spcPct val="120000"/>
              </a:lnSpc>
              <a:spcBef>
                <a:spcPts val="0"/>
              </a:spcBef>
            </a:pPr>
            <a:r>
              <a:rPr lang="en-GB" sz="7200" dirty="0">
                <a:latin typeface="Times New Roman" panose="02020603050405020304" pitchFamily="18" charset="0"/>
                <a:cs typeface="Times New Roman" panose="02020603050405020304" pitchFamily="18" charset="0"/>
              </a:rPr>
              <a:t>Your is a possessive pronoun that means “belonging to you.” You’re is</a:t>
            </a:r>
          </a:p>
          <a:p>
            <a:pPr algn="l">
              <a:lnSpc>
                <a:spcPct val="120000"/>
              </a:lnSpc>
              <a:spcBef>
                <a:spcPts val="0"/>
              </a:spcBef>
            </a:pPr>
            <a:r>
              <a:rPr lang="en-GB" sz="7200" dirty="0">
                <a:latin typeface="Times New Roman" panose="02020603050405020304" pitchFamily="18" charset="0"/>
                <a:cs typeface="Times New Roman" panose="02020603050405020304" pitchFamily="18" charset="0"/>
              </a:rPr>
              <a:t>a contraction for the words you are. Use you’re only when you can also</a:t>
            </a:r>
          </a:p>
          <a:p>
            <a:pPr algn="l">
              <a:lnSpc>
                <a:spcPct val="120000"/>
              </a:lnSpc>
              <a:spcBef>
                <a:spcPts val="0"/>
              </a:spcBef>
            </a:pPr>
            <a:r>
              <a:rPr lang="en-GB" sz="7200" dirty="0">
                <a:latin typeface="Times New Roman" panose="02020603050405020304" pitchFamily="18" charset="0"/>
                <a:cs typeface="Times New Roman" panose="02020603050405020304" pitchFamily="18" charset="0"/>
              </a:rPr>
              <a:t>substitute the words you are</a:t>
            </a:r>
            <a:r>
              <a:rPr lang="en-GB" sz="7200" b="1" dirty="0">
                <a:latin typeface="Times New Roman" panose="02020603050405020304" pitchFamily="18" charset="0"/>
                <a:cs typeface="Times New Roman" panose="02020603050405020304" pitchFamily="18" charset="0"/>
              </a:rPr>
              <a:t>. </a:t>
            </a:r>
          </a:p>
          <a:p>
            <a:pPr algn="l">
              <a:lnSpc>
                <a:spcPct val="120000"/>
              </a:lnSpc>
              <a:spcBef>
                <a:spcPts val="0"/>
              </a:spcBef>
            </a:pPr>
            <a:r>
              <a:rPr lang="en-GB" sz="7200" b="1" dirty="0">
                <a:solidFill>
                  <a:srgbClr val="221F1F"/>
                </a:solidFill>
                <a:latin typeface="Times New Roman" panose="02020603050405020304" pitchFamily="18" charset="0"/>
                <a:cs typeface="Times New Roman" panose="02020603050405020304" pitchFamily="18" charset="0"/>
              </a:rPr>
              <a:t>Who/That/Which </a:t>
            </a:r>
            <a:r>
              <a:rPr lang="en-GB" sz="7200" b="1" dirty="0">
                <a:solidFill>
                  <a:srgbClr val="C00000"/>
                </a:solidFill>
                <a:latin typeface="Times New Roman" panose="02020603050405020304" pitchFamily="18" charset="0"/>
                <a:cs typeface="Times New Roman" panose="02020603050405020304" pitchFamily="18" charset="0"/>
              </a:rPr>
              <a:t>See page 99</a:t>
            </a:r>
            <a:r>
              <a:rPr lang="en-US" sz="7200" b="1" dirty="0">
                <a:solidFill>
                  <a:srgbClr val="CF558C"/>
                </a:solidFill>
                <a:latin typeface="Times New Roman" panose="02020603050405020304" pitchFamily="18" charset="0"/>
                <a:cs typeface="Times New Roman" panose="02020603050405020304" pitchFamily="18" charset="0"/>
              </a:rPr>
              <a:t> </a:t>
            </a:r>
            <a:endParaRPr lang="en-GB" sz="7200" b="1" dirty="0">
              <a:solidFill>
                <a:srgbClr val="221F1F"/>
              </a:solidFill>
              <a:latin typeface="Times New Roman" panose="02020603050405020304" pitchFamily="18" charset="0"/>
              <a:cs typeface="Times New Roman" panose="02020603050405020304" pitchFamily="18" charset="0"/>
            </a:endParaRPr>
          </a:p>
          <a:p>
            <a:pPr algn="l">
              <a:lnSpc>
                <a:spcPct val="120000"/>
              </a:lnSpc>
              <a:spcBef>
                <a:spcPts val="0"/>
              </a:spcBef>
            </a:pPr>
            <a:r>
              <a:rPr lang="en-GB" sz="7200" dirty="0">
                <a:solidFill>
                  <a:srgbClr val="221F1F"/>
                </a:solidFill>
                <a:latin typeface="Times New Roman" panose="02020603050405020304" pitchFamily="18" charset="0"/>
                <a:cs typeface="Times New Roman" panose="02020603050405020304" pitchFamily="18" charset="0"/>
              </a:rPr>
              <a:t>Who refers to people. That refers to things. Which is generally used to introduce nonessential clauses that describe things</a:t>
            </a:r>
            <a:r>
              <a:rPr lang="en-GB" sz="7200" b="1" dirty="0">
                <a:solidFill>
                  <a:srgbClr val="221F1F"/>
                </a:solidFill>
                <a:latin typeface="Times New Roman" panose="02020603050405020304" pitchFamily="18" charset="0"/>
                <a:cs typeface="Times New Roman" panose="02020603050405020304" pitchFamily="18" charset="0"/>
              </a:rPr>
              <a:t>. </a:t>
            </a:r>
          </a:p>
          <a:p>
            <a:pPr algn="l">
              <a:lnSpc>
                <a:spcPct val="120000"/>
              </a:lnSpc>
              <a:spcBef>
                <a:spcPts val="0"/>
              </a:spcBef>
            </a:pPr>
            <a:r>
              <a:rPr lang="en-GB" sz="7200" b="1" dirty="0">
                <a:solidFill>
                  <a:srgbClr val="221F1F"/>
                </a:solidFill>
                <a:latin typeface="Times New Roman" panose="02020603050405020304" pitchFamily="18" charset="0"/>
                <a:cs typeface="Times New Roman" panose="02020603050405020304" pitchFamily="18" charset="0"/>
              </a:rPr>
              <a:t>Whose/Who’s </a:t>
            </a:r>
            <a:r>
              <a:rPr lang="en-GB" sz="7200" b="1" dirty="0">
                <a:solidFill>
                  <a:srgbClr val="C00000"/>
                </a:solidFill>
                <a:latin typeface="Times New Roman" panose="02020603050405020304" pitchFamily="18" charset="0"/>
                <a:cs typeface="Times New Roman" panose="02020603050405020304" pitchFamily="18" charset="0"/>
              </a:rPr>
              <a:t>See page 99</a:t>
            </a:r>
            <a:endParaRPr lang="en-GB" sz="7200" b="1" dirty="0">
              <a:solidFill>
                <a:srgbClr val="221F1F"/>
              </a:solidFill>
              <a:latin typeface="Times New Roman" panose="02020603050405020304" pitchFamily="18" charset="0"/>
              <a:cs typeface="Times New Roman" panose="02020603050405020304" pitchFamily="18" charset="0"/>
            </a:endParaRPr>
          </a:p>
          <a:p>
            <a:pPr algn="l">
              <a:lnSpc>
                <a:spcPct val="120000"/>
              </a:lnSpc>
              <a:spcBef>
                <a:spcPts val="0"/>
              </a:spcBef>
            </a:pPr>
            <a:r>
              <a:rPr lang="en-GB" sz="7200" b="1" dirty="0">
                <a:solidFill>
                  <a:srgbClr val="221F1F"/>
                </a:solidFill>
                <a:latin typeface="Times New Roman" panose="02020603050405020304" pitchFamily="18" charset="0"/>
                <a:cs typeface="Times New Roman" panose="02020603050405020304" pitchFamily="18" charset="0"/>
              </a:rPr>
              <a:t> </a:t>
            </a:r>
            <a:r>
              <a:rPr lang="en-GB" sz="7200" dirty="0">
                <a:solidFill>
                  <a:srgbClr val="221F1F"/>
                </a:solidFill>
                <a:latin typeface="Times New Roman" panose="02020603050405020304" pitchFamily="18" charset="0"/>
                <a:cs typeface="Times New Roman" panose="02020603050405020304" pitchFamily="18" charset="0"/>
              </a:rPr>
              <a:t>Whose is a possessive pronoun that means “belonging to whom.” Who’s is a contraction </a:t>
            </a:r>
          </a:p>
          <a:p>
            <a:pPr algn="l">
              <a:lnSpc>
                <a:spcPct val="120000"/>
              </a:lnSpc>
              <a:spcBef>
                <a:spcPts val="0"/>
              </a:spcBef>
            </a:pPr>
            <a:r>
              <a:rPr lang="en-GB" sz="7200" dirty="0">
                <a:solidFill>
                  <a:srgbClr val="221F1F"/>
                </a:solidFill>
                <a:latin typeface="Times New Roman" panose="02020603050405020304" pitchFamily="18" charset="0"/>
                <a:cs typeface="Times New Roman" panose="02020603050405020304" pitchFamily="18" charset="0"/>
              </a:rPr>
              <a:t>for the words who is or who has. Take time to make this substitution, and you will never confuse these two words. Who’s (Who is) handling the funeral arrangements? Whose (belonging to whom) bright idea was </a:t>
            </a:r>
            <a:r>
              <a:rPr lang="en-GB" sz="7200" dirty="0" err="1">
                <a:solidFill>
                  <a:srgbClr val="221F1F"/>
                </a:solidFill>
                <a:latin typeface="Times New Roman" panose="02020603050405020304" pitchFamily="18" charset="0"/>
                <a:cs typeface="Times New Roman" panose="02020603050405020304" pitchFamily="18" charset="0"/>
              </a:rPr>
              <a:t>that?This</a:t>
            </a:r>
            <a:r>
              <a:rPr lang="en-GB" sz="7200" dirty="0">
                <a:solidFill>
                  <a:srgbClr val="221F1F"/>
                </a:solidFill>
                <a:latin typeface="Times New Roman" panose="02020603050405020304" pitchFamily="18" charset="0"/>
                <a:cs typeface="Times New Roman" panose="02020603050405020304" pitchFamily="18" charset="0"/>
              </a:rPr>
              <a:t> is the officer who’s (who is) on duty tonight. That is the girl whose (belonging to whom) picture was in the paper.</a:t>
            </a:r>
          </a:p>
          <a:p>
            <a:pPr lvl="0" algn="l">
              <a:buClr>
                <a:srgbClr val="90C226"/>
              </a:buClr>
            </a:pPr>
            <a:r>
              <a:rPr lang="en-US" sz="7200" b="1" dirty="0">
                <a:solidFill>
                  <a:schemeClr val="tx1"/>
                </a:solidFill>
                <a:latin typeface="Times New Roman" panose="02020603050405020304" pitchFamily="18" charset="0"/>
                <a:cs typeface="Times New Roman" panose="02020603050405020304" pitchFamily="18" charset="0"/>
              </a:rPr>
              <a:t>There/Their/They’re </a:t>
            </a:r>
            <a:r>
              <a:rPr lang="en-GB" sz="7200" b="1" dirty="0">
                <a:solidFill>
                  <a:srgbClr val="C00000"/>
                </a:solidFill>
                <a:latin typeface="Times New Roman" panose="02020603050405020304" pitchFamily="18" charset="0"/>
                <a:cs typeface="Times New Roman" panose="02020603050405020304" pitchFamily="18" charset="0"/>
              </a:rPr>
              <a:t>See page 100</a:t>
            </a:r>
            <a:endParaRPr lang="en-US" sz="7200" b="1" dirty="0">
              <a:solidFill>
                <a:srgbClr val="CF558C"/>
              </a:solidFill>
              <a:latin typeface="Times New Roman" panose="02020603050405020304" pitchFamily="18" charset="0"/>
              <a:cs typeface="Times New Roman" panose="02020603050405020304" pitchFamily="18" charset="0"/>
            </a:endParaRPr>
          </a:p>
          <a:p>
            <a:pPr marL="0" lvl="0" indent="0" algn="l">
              <a:buClr>
                <a:srgbClr val="B31166"/>
              </a:buClr>
              <a:buNone/>
            </a:pP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There is an adverb telling where an action or item is </a:t>
            </a:r>
            <a:r>
              <a:rPr lang="en-US" sz="7200" dirty="0" err="1">
                <a:solidFill>
                  <a:prstClr val="black">
                    <a:lumMod val="75000"/>
                    <a:lumOff val="25000"/>
                  </a:prstClr>
                </a:solidFill>
                <a:latin typeface="Times New Roman" panose="02020603050405020304" pitchFamily="18" charset="0"/>
                <a:cs typeface="Times New Roman" panose="02020603050405020304" pitchFamily="18" charset="0"/>
              </a:rPr>
              <a:t>located.Theiris</a:t>
            </a: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 a possessive pronoun that shows </a:t>
            </a:r>
            <a:r>
              <a:rPr lang="en-US" sz="7200" dirty="0" err="1">
                <a:solidFill>
                  <a:prstClr val="black">
                    <a:lumMod val="75000"/>
                    <a:lumOff val="25000"/>
                  </a:prstClr>
                </a:solidFill>
                <a:latin typeface="Times New Roman" panose="02020603050405020304" pitchFamily="18" charset="0"/>
                <a:cs typeface="Times New Roman" panose="02020603050405020304" pitchFamily="18" charset="0"/>
              </a:rPr>
              <a:t>ownership.They’re</a:t>
            </a: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 is a contraction for the words they are.</a:t>
            </a:r>
          </a:p>
          <a:p>
            <a:pPr marL="0" lvl="0" indent="0" algn="l">
              <a:buClr>
                <a:srgbClr val="B31166"/>
              </a:buClr>
              <a:buNone/>
            </a:pPr>
            <a:r>
              <a:rPr lang="en-US" sz="7200" dirty="0">
                <a:solidFill>
                  <a:prstClr val="black">
                    <a:lumMod val="75000"/>
                    <a:lumOff val="25000"/>
                  </a:prstClr>
                </a:solidFill>
                <a:latin typeface="Times New Roman" panose="02020603050405020304" pitchFamily="18" charset="0"/>
                <a:cs typeface="Times New Roman" panose="02020603050405020304" pitchFamily="18" charset="0"/>
              </a:rPr>
              <a:t>There (here) goes my future</a:t>
            </a:r>
          </a:p>
          <a:p>
            <a:pPr algn="l">
              <a:lnSpc>
                <a:spcPct val="120000"/>
              </a:lnSpc>
              <a:spcBef>
                <a:spcPts val="0"/>
              </a:spcBef>
            </a:pPr>
            <a:endParaRPr lang="en-US" sz="7200" b="1" dirty="0">
              <a:solidFill>
                <a:srgbClr val="CF558C"/>
              </a:solidFill>
              <a:latin typeface="Times New Roman" panose="02020603050405020304" pitchFamily="18" charset="0"/>
              <a:ea typeface="+mj-ea"/>
              <a:cs typeface="Times New Roman" panose="02020603050405020304" pitchFamily="18" charset="0"/>
            </a:endParaRPr>
          </a:p>
          <a:p>
            <a:pPr algn="l"/>
            <a:endParaRPr lang="en-GB" dirty="0">
              <a:solidFill>
                <a:srgbClr val="CF558C"/>
              </a:solidFill>
            </a:endParaRPr>
          </a:p>
        </p:txBody>
      </p:sp>
    </p:spTree>
    <p:extLst>
      <p:ext uri="{BB962C8B-B14F-4D97-AF65-F5344CB8AC3E}">
        <p14:creationId xmlns:p14="http://schemas.microsoft.com/office/powerpoint/2010/main" val="1718999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ED13CD-5E69-4C63-B1AA-770D243AA4AC}"/>
              </a:ext>
            </a:extLst>
          </p:cNvPr>
          <p:cNvSpPr>
            <a:spLocks noGrp="1"/>
          </p:cNvSpPr>
          <p:nvPr>
            <p:ph idx="1"/>
          </p:nvPr>
        </p:nvSpPr>
        <p:spPr>
          <a:xfrm>
            <a:off x="856827" y="269240"/>
            <a:ext cx="9592098" cy="6319519"/>
          </a:xfrm>
        </p:spPr>
        <p:txBody>
          <a:bodyPr>
            <a:normAutofit/>
          </a:bodyPr>
          <a:lstStyle/>
          <a:p>
            <a:pPr marL="0" lvl="0" indent="0" algn="l">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Their (belonging to them) time is limited</a:t>
            </a:r>
          </a:p>
          <a:p>
            <a:pPr marL="0" lvl="0" indent="0" algn="l">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They’re (they are) hoping to leave in the morning</a:t>
            </a:r>
            <a:endParaRPr lang="ar-EG" dirty="0">
              <a:solidFill>
                <a:prstClr val="black">
                  <a:lumMod val="75000"/>
                  <a:lumOff val="25000"/>
                </a:prstClr>
              </a:solidFill>
              <a:latin typeface="Times New Roman" panose="02020603050405020304" pitchFamily="18" charset="0"/>
              <a:cs typeface="Times New Roman" panose="02020603050405020304" pitchFamily="18" charset="0"/>
            </a:endParaRPr>
          </a:p>
          <a:p>
            <a:pPr lvl="0" algn="l">
              <a:spcBef>
                <a:spcPts val="0"/>
              </a:spcBef>
              <a:buClr>
                <a:srgbClr val="90C226"/>
              </a:buClr>
            </a:pPr>
            <a:r>
              <a:rPr lang="en-US" sz="2400" b="1" dirty="0">
                <a:solidFill>
                  <a:srgbClr val="CF558C"/>
                </a:solidFill>
                <a:latin typeface="Times New Roman" panose="02020603050405020304" pitchFamily="18" charset="0"/>
                <a:cs typeface="Times New Roman" panose="02020603050405020304" pitchFamily="18" charset="0"/>
              </a:rPr>
              <a:t>Practice 3(the answer) </a:t>
            </a:r>
            <a:endParaRPr lang="en-US" b="1" dirty="0">
              <a:solidFill>
                <a:srgbClr val="CF558C"/>
              </a:solidFill>
              <a:latin typeface="Times New Roman" panose="02020603050405020304" pitchFamily="18" charset="0"/>
              <a:cs typeface="Times New Roman" panose="02020603050405020304" pitchFamily="18" charset="0"/>
            </a:endParaRPr>
          </a:p>
          <a:p>
            <a:pPr marL="0" lvl="0" indent="0" algn="l">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(You’re) likely to lose your mind in (there). </a:t>
            </a:r>
          </a:p>
          <a:p>
            <a:pPr marL="0" lvl="0" indent="0" algn="l">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29. (They’re) rearranging the shelves in the closet.</a:t>
            </a:r>
          </a:p>
          <a:p>
            <a:pPr marL="0" lvl="0" indent="0" algn="l">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30. (It’s) been a year since (their) last anniversary.</a:t>
            </a:r>
          </a:p>
          <a:p>
            <a:pPr marL="0" lvl="0" indent="0" algn="l">
              <a:spcBef>
                <a:spcPts val="0"/>
              </a:spcBef>
              <a:buClr>
                <a:srgbClr val="B31166"/>
              </a:buClr>
              <a:buNone/>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31. The landscaper (who) did the work lives over (there, their, they’re).</a:t>
            </a:r>
          </a:p>
          <a:p>
            <a:pPr marL="228600" lvl="0" indent="-228600" algn="l" defTabSz="914400" rtl="0">
              <a:lnSpc>
                <a:spcPct val="90000"/>
              </a:lnSpc>
              <a:buClrTx/>
              <a:buSzTx/>
              <a:buFontTx/>
              <a:buChar char="-"/>
            </a:pPr>
            <a:r>
              <a:rPr lang="en-US" sz="2400" b="1" dirty="0">
                <a:solidFill>
                  <a:prstClr val="black">
                    <a:lumMod val="75000"/>
                    <a:lumOff val="25000"/>
                  </a:prstClr>
                </a:solidFill>
                <a:latin typeface="Century Gothic" panose="020B0502020202020204"/>
              </a:rPr>
              <a:t> </a:t>
            </a:r>
            <a:r>
              <a:rPr lang="en-GB" sz="3200" b="1" dirty="0">
                <a:solidFill>
                  <a:srgbClr val="C00000"/>
                </a:solidFill>
                <a:latin typeface="Calibri" panose="020F0502020204030204"/>
              </a:rPr>
              <a:t>MC</a:t>
            </a:r>
            <a:r>
              <a:rPr lang="en-GB" sz="3600" b="1" dirty="0">
                <a:solidFill>
                  <a:srgbClr val="C00000"/>
                </a:solidFill>
                <a:latin typeface="Calibri" panose="020F0502020204030204"/>
              </a:rPr>
              <a:t>Q</a:t>
            </a:r>
            <a:r>
              <a:rPr lang="ar-EG" sz="3600" b="1" dirty="0">
                <a:solidFill>
                  <a:srgbClr val="C00000"/>
                </a:solidFill>
                <a:latin typeface="Calibri" panose="020F0502020204030204"/>
                <a:cs typeface="Arial" panose="020B0604020202020204" pitchFamily="34" charset="0"/>
              </a:rPr>
              <a:t>كما اعلمتكم منذ بداية الفصل الدراسي الامتحان سيكون </a:t>
            </a:r>
          </a:p>
          <a:p>
            <a:pPr marL="228600" lvl="0" indent="-228600" algn="ctr" defTabSz="914400" rtl="0">
              <a:lnSpc>
                <a:spcPct val="90000"/>
              </a:lnSpc>
              <a:buClrTx/>
              <a:buSzTx/>
              <a:buFontTx/>
              <a:buChar char="-"/>
            </a:pPr>
            <a:r>
              <a:rPr lang="ar-EG" sz="4000" b="1" dirty="0">
                <a:solidFill>
                  <a:srgbClr val="C00000"/>
                </a:solidFill>
                <a:latin typeface="Calibri" panose="020F0502020204030204"/>
                <a:cs typeface="Arial" panose="020B0604020202020204" pitchFamily="34" charset="0"/>
              </a:rPr>
              <a:t>الاعتماد علي الكتاب المقرر فقط دون الاستعانة بملازم من الخارج وان شاء الله بالتوفيق</a:t>
            </a:r>
          </a:p>
          <a:p>
            <a:pPr marL="0" indent="0" algn="ctr">
              <a:buClr>
                <a:srgbClr val="B31166"/>
              </a:buClr>
              <a:buNone/>
            </a:pPr>
            <a:r>
              <a:rPr lang="en-GB"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GOOD LUCK</a:t>
            </a:r>
          </a:p>
          <a:p>
            <a:pPr marL="0" lvl="0" indent="0" algn="l">
              <a:buClr>
                <a:srgbClr val="B31166"/>
              </a:buClr>
              <a:buNone/>
            </a:pPr>
            <a:endParaRPr lang="ar-EG" sz="2400" b="1" dirty="0">
              <a:solidFill>
                <a:prstClr val="black">
                  <a:lumMod val="75000"/>
                  <a:lumOff val="25000"/>
                </a:prstClr>
              </a:solidFill>
              <a:latin typeface="Century Gothic" panose="020B0502020202020204"/>
              <a:cs typeface="Arial" panose="020B0604020202020204" pitchFamily="34" charset="0"/>
            </a:endParaRPr>
          </a:p>
          <a:p>
            <a:pPr algn="ctr"/>
            <a:r>
              <a:rPr lang="ar-EG" sz="2400" dirty="0">
                <a:solidFill>
                  <a:srgbClr val="0070C0"/>
                </a:solidFill>
              </a:rPr>
              <a:t> </a:t>
            </a:r>
            <a:endParaRPr lang="en-GB" sz="2400" dirty="0">
              <a:solidFill>
                <a:srgbClr val="0070C0"/>
              </a:solidFill>
            </a:endParaRPr>
          </a:p>
        </p:txBody>
      </p:sp>
      <p:sp>
        <p:nvSpPr>
          <p:cNvPr id="2" name="Rectangle 1">
            <a:extLst>
              <a:ext uri="{FF2B5EF4-FFF2-40B4-BE49-F238E27FC236}">
                <a16:creationId xmlns:a16="http://schemas.microsoft.com/office/drawing/2014/main" id="{5F3CD2D9-7A31-410F-BE9A-946D267DA4D7}"/>
              </a:ext>
            </a:extLst>
          </p:cNvPr>
          <p:cNvSpPr/>
          <p:nvPr/>
        </p:nvSpPr>
        <p:spPr>
          <a:xfrm>
            <a:off x="6003635" y="2967335"/>
            <a:ext cx="184730" cy="923330"/>
          </a:xfrm>
          <a:prstGeom prst="rect">
            <a:avLst/>
          </a:prstGeom>
          <a:noFill/>
        </p:spPr>
        <p:txBody>
          <a:bodyPr wrap="none" lIns="91440" tIns="45720" rIns="91440" bIns="45720">
            <a:spAutoFit/>
          </a:bodyPr>
          <a:lstStyle/>
          <a:p>
            <a:pPr algn="ctr"/>
            <a:endParaRPr lang="en-GB"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12284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7443D8-9F3D-4F5D-9064-F52376EB0ED5}"/>
              </a:ext>
            </a:extLst>
          </p:cNvPr>
          <p:cNvSpPr>
            <a:spLocks noGrp="1"/>
          </p:cNvSpPr>
          <p:nvPr>
            <p:ph idx="1"/>
          </p:nvPr>
        </p:nvSpPr>
        <p:spPr>
          <a:xfrm>
            <a:off x="677334" y="304800"/>
            <a:ext cx="9094627" cy="6134099"/>
          </a:xfrm>
        </p:spPr>
        <p:txBody>
          <a:bodyPr>
            <a:normAutofit fontScale="25000" lnSpcReduction="20000"/>
          </a:bodyPr>
          <a:lstStyle/>
          <a:p>
            <a:pPr algn="ctr"/>
            <a:r>
              <a:rPr lang="ar-EG" sz="7200" b="1" dirty="0">
                <a:ln w="22225">
                  <a:solidFill>
                    <a:schemeClr val="accent2"/>
                  </a:solidFill>
                  <a:prstDash val="solid"/>
                </a:ln>
                <a:solidFill>
                  <a:schemeClr val="accent2">
                    <a:lumMod val="40000"/>
                    <a:lumOff val="60000"/>
                  </a:schemeClr>
                </a:solidFill>
                <a:latin typeface="Times New Roman" panose="02020603050405020304" pitchFamily="18" charset="0"/>
                <a:ea typeface="+mj-ea"/>
                <a:cs typeface="Times New Roman" panose="02020603050405020304" pitchFamily="18" charset="0"/>
              </a:rPr>
              <a:t>المحاضرة الاولي </a:t>
            </a:r>
            <a:endParaRPr lang="en-GB" sz="7200" b="1" dirty="0">
              <a:ln w="22225">
                <a:solidFill>
                  <a:schemeClr val="accent2"/>
                </a:solidFill>
                <a:prstDash val="solid"/>
              </a:ln>
              <a:solidFill>
                <a:schemeClr val="accent2">
                  <a:lumMod val="40000"/>
                  <a:lumOff val="60000"/>
                </a:schemeClr>
              </a:solidFill>
            </a:endParaRPr>
          </a:p>
          <a:p>
            <a:pPr marL="0" indent="0" algn="ctr">
              <a:buNone/>
            </a:pPr>
            <a:r>
              <a:rPr lang="ar-EG" sz="7200" b="1" dirty="0">
                <a:solidFill>
                  <a:srgbClr val="C00000"/>
                </a:solidFill>
                <a:latin typeface="Times New Roman" panose="02020603050405020304" pitchFamily="18" charset="0"/>
                <a:ea typeface="+mj-ea"/>
                <a:cs typeface="Times New Roman" panose="02020603050405020304" pitchFamily="18" charset="0"/>
              </a:rPr>
              <a:t>درس9-10</a:t>
            </a:r>
            <a:br>
              <a:rPr lang="ar-EG" sz="7200" b="1" dirty="0">
                <a:solidFill>
                  <a:srgbClr val="FF0000"/>
                </a:solidFill>
                <a:latin typeface="Times New Roman" panose="02020603050405020304" pitchFamily="18" charset="0"/>
                <a:ea typeface="+mj-ea"/>
                <a:cs typeface="Times New Roman" panose="02020603050405020304" pitchFamily="18" charset="0"/>
              </a:rPr>
            </a:br>
            <a:r>
              <a:rPr lang="ar-EG" sz="7200" b="1" dirty="0">
                <a:solidFill>
                  <a:srgbClr val="FF0000"/>
                </a:solidFill>
                <a:latin typeface="Times New Roman" panose="02020603050405020304" pitchFamily="18" charset="0"/>
                <a:ea typeface="+mj-ea"/>
                <a:cs typeface="Times New Roman" panose="02020603050405020304" pitchFamily="18" charset="0"/>
              </a:rPr>
              <a:t>الكتاب المقرر </a:t>
            </a:r>
            <a:r>
              <a:rPr lang="ar-EG" sz="7200" b="1" dirty="0">
                <a:solidFill>
                  <a:srgbClr val="C00000"/>
                </a:solidFill>
                <a:latin typeface="Times New Roman" panose="02020603050405020304" pitchFamily="18" charset="0"/>
                <a:ea typeface="+mj-ea"/>
                <a:cs typeface="Times New Roman" panose="02020603050405020304" pitchFamily="18" charset="0"/>
              </a:rPr>
              <a:t>ص </a:t>
            </a:r>
            <a:r>
              <a:rPr lang="en-US" sz="7200" b="1" dirty="0">
                <a:solidFill>
                  <a:srgbClr val="C00000"/>
                </a:solidFill>
                <a:latin typeface="Times New Roman" panose="02020603050405020304" pitchFamily="18" charset="0"/>
                <a:ea typeface="+mj-ea"/>
                <a:cs typeface="Times New Roman" panose="02020603050405020304" pitchFamily="18" charset="0"/>
              </a:rPr>
              <a:t>)</a:t>
            </a:r>
            <a:r>
              <a:rPr lang="ar-EG" sz="7200" b="1" dirty="0">
                <a:solidFill>
                  <a:srgbClr val="C00000"/>
                </a:solidFill>
                <a:latin typeface="Times New Roman" panose="02020603050405020304" pitchFamily="18" charset="0"/>
                <a:ea typeface="+mj-ea"/>
                <a:cs typeface="Times New Roman" panose="02020603050405020304" pitchFamily="18" charset="0"/>
              </a:rPr>
              <a:t>46-56</a:t>
            </a:r>
            <a:r>
              <a:rPr lang="en-US" sz="7200" b="1" dirty="0">
                <a:solidFill>
                  <a:srgbClr val="C00000"/>
                </a:solidFill>
                <a:latin typeface="Times New Roman" panose="02020603050405020304" pitchFamily="18" charset="0"/>
                <a:ea typeface="+mj-ea"/>
                <a:cs typeface="Times New Roman" panose="02020603050405020304" pitchFamily="18" charset="0"/>
              </a:rPr>
              <a:t>(</a:t>
            </a:r>
          </a:p>
          <a:p>
            <a:pPr lvl="6" algn="ctr">
              <a:buClr>
                <a:srgbClr val="90C226"/>
              </a:buClr>
            </a:pPr>
            <a:r>
              <a:rPr lang="en-US" sz="7200" b="1" dirty="0">
                <a:solidFill>
                  <a:srgbClr val="00B0F0"/>
                </a:solidFill>
                <a:latin typeface="Times New Roman" panose="02020603050405020304" pitchFamily="18" charset="0"/>
                <a:cs typeface="Times New Roman" panose="02020603050405020304" pitchFamily="18" charset="0"/>
              </a:rPr>
              <a:t>Lesson 9: Controlling Quotation Marks</a:t>
            </a:r>
            <a:r>
              <a:rPr lang="en-US" sz="7200" b="1" dirty="0">
                <a:solidFill>
                  <a:srgbClr val="C00000"/>
                </a:solidFill>
                <a:latin typeface="Times New Roman" panose="02020603050405020304" pitchFamily="18" charset="0"/>
                <a:cs typeface="Times New Roman" panose="02020603050405020304" pitchFamily="18" charset="0"/>
              </a:rPr>
              <a:t>( page 46-51)   </a:t>
            </a:r>
          </a:p>
          <a:p>
            <a:pPr algn="l">
              <a:lnSpc>
                <a:spcPct val="120000"/>
              </a:lnSpc>
              <a:spcBef>
                <a:spcPts val="0"/>
              </a:spcBef>
            </a:pPr>
            <a:endParaRPr lang="en-US" sz="3300" b="1" dirty="0">
              <a:solidFill>
                <a:srgbClr val="F496CB">
                  <a:lumMod val="75000"/>
                </a:srgbClr>
              </a:solidFill>
              <a:latin typeface="Times New Roman" panose="02020603050405020304" pitchFamily="18" charset="0"/>
              <a:ea typeface="+mj-ea"/>
              <a:cs typeface="Times New Roman" panose="02020603050405020304" pitchFamily="18" charset="0"/>
            </a:endParaRPr>
          </a:p>
          <a:p>
            <a:pPr algn="l">
              <a:lnSpc>
                <a:spcPct val="120000"/>
              </a:lnSpc>
              <a:spcBef>
                <a:spcPts val="0"/>
              </a:spcBef>
            </a:pPr>
            <a:r>
              <a:rPr lang="en-US" sz="6400" b="1" dirty="0">
                <a:solidFill>
                  <a:srgbClr val="F496CB">
                    <a:lumMod val="75000"/>
                  </a:srgbClr>
                </a:solidFill>
                <a:latin typeface="Times New Roman" panose="02020603050405020304" pitchFamily="18" charset="0"/>
                <a:ea typeface="+mj-ea"/>
                <a:cs typeface="Times New Roman" panose="02020603050405020304" pitchFamily="18" charset="0"/>
              </a:rPr>
              <a:t>Using quotation </a:t>
            </a:r>
            <a:r>
              <a:rPr lang="en-US" sz="6400" b="1" dirty="0">
                <a:solidFill>
                  <a:srgbClr val="CF558C"/>
                </a:solidFill>
                <a:latin typeface="Times New Roman" panose="02020603050405020304" pitchFamily="18" charset="0"/>
                <a:ea typeface="+mj-ea"/>
                <a:cs typeface="Times New Roman" panose="02020603050405020304" pitchFamily="18" charset="0"/>
              </a:rPr>
              <a:t>marks </a:t>
            </a:r>
            <a:r>
              <a:rPr lang="en-GB" sz="6400" b="1" dirty="0">
                <a:solidFill>
                  <a:srgbClr val="CF558C"/>
                </a:solidFill>
                <a:latin typeface="Times New Roman" panose="02020603050405020304" pitchFamily="18" charset="0"/>
                <a:cs typeface="Times New Roman" panose="02020603050405020304" pitchFamily="18" charset="0"/>
              </a:rPr>
              <a:t>in direct quotations</a:t>
            </a:r>
            <a:endParaRPr lang="en-US" sz="6400" b="1" dirty="0">
              <a:solidFill>
                <a:srgbClr val="CF558C"/>
              </a:solidFill>
              <a:latin typeface="Times New Roman" panose="02020603050405020304" pitchFamily="18" charset="0"/>
              <a:ea typeface="+mj-ea"/>
              <a:cs typeface="Times New Roman" panose="02020603050405020304" pitchFamily="18" charset="0"/>
            </a:endParaRP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-Use double quotation marks to set off direct quotation or thought within a sentence or paragraphs.</a:t>
            </a: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For example, the sign read, "No Smoking."</a:t>
            </a: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-Use single quotation marks to set off a quotation within a quotation.</a:t>
            </a: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For example, my doctor always says, "take my wife's advice: 'If it tastes good, it has to be fattening!“</a:t>
            </a:r>
          </a:p>
          <a:p>
            <a:pPr marL="0" lvl="0" indent="0" algn="l">
              <a:lnSpc>
                <a:spcPct val="120000"/>
              </a:lnSpc>
              <a:spcBef>
                <a:spcPts val="0"/>
              </a:spcBef>
              <a:buClr>
                <a:srgbClr val="F496CB">
                  <a:lumMod val="75000"/>
                </a:srgbClr>
              </a:buClr>
              <a:buNone/>
            </a:pPr>
            <a:r>
              <a:rPr lang="en-GB" sz="6400" b="1" dirty="0">
                <a:solidFill>
                  <a:srgbClr val="CF558C"/>
                </a:solidFill>
                <a:latin typeface="Times New Roman" panose="02020603050405020304" pitchFamily="18" charset="0"/>
                <a:cs typeface="Times New Roman" panose="02020603050405020304" pitchFamily="18" charset="0"/>
              </a:rPr>
              <a:t>USING QUOTATION MARKS IN DIALOGUE</a:t>
            </a:r>
            <a:endParaRPr lang="en-US" sz="6400" b="1" dirty="0">
              <a:solidFill>
                <a:srgbClr val="CF558C"/>
              </a:solidFill>
              <a:latin typeface="Times New Roman" panose="02020603050405020304" pitchFamily="18" charset="0"/>
              <a:cs typeface="Times New Roman" panose="02020603050405020304" pitchFamily="18" charset="0"/>
            </a:endParaRP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-Using it in dialogue for example, "I'm really hungry. I want something to eat, "said Harry.</a:t>
            </a: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-Use it to indicate irony or raised eyebrows.</a:t>
            </a:r>
          </a:p>
          <a:p>
            <a:pPr marL="0" lvl="0" indent="0" algn="l">
              <a:lnSpc>
                <a:spcPct val="120000"/>
              </a:lnSpc>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For example, my yearly "evaluation" involved a three-minute conversation with the boss.</a:t>
            </a:r>
          </a:p>
          <a:p>
            <a:pPr algn="l">
              <a:lnSpc>
                <a:spcPct val="120000"/>
              </a:lnSpc>
              <a:spcBef>
                <a:spcPts val="0"/>
              </a:spcBef>
            </a:pPr>
            <a:r>
              <a:rPr lang="en-US" sz="6400" b="1" dirty="0">
                <a:solidFill>
                  <a:srgbClr val="F496CB">
                    <a:lumMod val="75000"/>
                  </a:srgbClr>
                </a:solidFill>
                <a:latin typeface="Times New Roman" panose="02020603050405020304" pitchFamily="18" charset="0"/>
                <a:ea typeface="+mj-ea"/>
                <a:cs typeface="Times New Roman" panose="02020603050405020304" pitchFamily="18" charset="0"/>
              </a:rPr>
              <a:t>Other Uses for quotation marks</a:t>
            </a:r>
          </a:p>
          <a:p>
            <a:pPr marL="0" lvl="0" indent="0" algn="l">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Italics instead of quotation marks: words as words: the word food always brought a smile to his face.</a:t>
            </a:r>
          </a:p>
          <a:p>
            <a:pPr marL="0" lvl="0" indent="0" algn="l">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Emphasis: I have never seen anyone so fond of music</a:t>
            </a:r>
          </a:p>
          <a:p>
            <a:pPr marL="0" lvl="0" indent="0" algn="l">
              <a:spcBef>
                <a:spcPts val="0"/>
              </a:spcBef>
              <a:buClr>
                <a:srgbClr val="F496CB">
                  <a:lumMod val="75000"/>
                </a:srgbClr>
              </a:buClr>
              <a:buNone/>
            </a:pPr>
            <a:r>
              <a:rPr lang="en-US" sz="6400" b="1" dirty="0">
                <a:solidFill>
                  <a:srgbClr val="F496CB">
                    <a:lumMod val="75000"/>
                  </a:srgbClr>
                </a:solidFill>
                <a:latin typeface="Times New Roman" panose="02020603050405020304" pitchFamily="18" charset="0"/>
                <a:cs typeface="Times New Roman" panose="02020603050405020304" pitchFamily="18" charset="0"/>
              </a:rPr>
              <a:t>Practice   (the answer) </a:t>
            </a:r>
            <a:r>
              <a:rPr lang="en-US" sz="6400" dirty="0">
                <a:solidFill>
                  <a:srgbClr val="C00000"/>
                </a:solidFill>
                <a:latin typeface="Times New Roman" panose="02020603050405020304" pitchFamily="18" charset="0"/>
                <a:cs typeface="Times New Roman" panose="02020603050405020304" pitchFamily="18" charset="0"/>
              </a:rPr>
              <a:t>( See the book page 50)</a:t>
            </a:r>
          </a:p>
          <a:p>
            <a:pPr marL="0" lvl="0" indent="0" algn="l">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1- "Do you ever watch 'CSI' ON CBS?" asked Steven.</a:t>
            </a:r>
          </a:p>
          <a:p>
            <a:pPr marL="0" lvl="0" indent="0" algn="l">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2-"which one of you called me a 'cowardly excuse for a soldier'? "barked the sergeant.</a:t>
            </a:r>
          </a:p>
          <a:p>
            <a:pPr marL="0" lvl="0" indent="0" algn="l">
              <a:spcBef>
                <a:spcPts val="0"/>
              </a:spcBef>
              <a:buClr>
                <a:srgbClr val="F496CB">
                  <a:lumMod val="75000"/>
                </a:srgbClr>
              </a:buClr>
              <a:buNone/>
            </a:pPr>
            <a:r>
              <a:rPr lang="en-US" sz="6400" dirty="0">
                <a:solidFill>
                  <a:prstClr val="black">
                    <a:lumMod val="75000"/>
                    <a:lumOff val="25000"/>
                  </a:prstClr>
                </a:solidFill>
                <a:latin typeface="Times New Roman" panose="02020603050405020304" pitchFamily="18" charset="0"/>
                <a:cs typeface="Times New Roman" panose="02020603050405020304" pitchFamily="18" charset="0"/>
              </a:rPr>
              <a:t>3-After reading to kill a Mockingbird, I rented the movie.</a:t>
            </a:r>
          </a:p>
          <a:p>
            <a:pPr marL="0" indent="0" algn="l">
              <a:lnSpc>
                <a:spcPct val="120000"/>
              </a:lnSpc>
              <a:spcBef>
                <a:spcPts val="0"/>
              </a:spcBef>
              <a:buNone/>
            </a:pPr>
            <a:br>
              <a:rPr lang="ar-EG" sz="2800" b="1" dirty="0">
                <a:solidFill>
                  <a:srgbClr val="FF0000"/>
                </a:solidFill>
                <a:ea typeface="+mj-ea"/>
              </a:rPr>
            </a:br>
            <a:endParaRPr lang="en-GB" dirty="0"/>
          </a:p>
        </p:txBody>
      </p:sp>
    </p:spTree>
    <p:extLst>
      <p:ext uri="{BB962C8B-B14F-4D97-AF65-F5344CB8AC3E}">
        <p14:creationId xmlns:p14="http://schemas.microsoft.com/office/powerpoint/2010/main" val="65461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BBAC95-662B-4E16-AF67-5CC1BA541BA7}"/>
              </a:ext>
            </a:extLst>
          </p:cNvPr>
          <p:cNvSpPr>
            <a:spLocks noGrp="1"/>
          </p:cNvSpPr>
          <p:nvPr>
            <p:ph idx="1"/>
          </p:nvPr>
        </p:nvSpPr>
        <p:spPr>
          <a:xfrm>
            <a:off x="677334" y="247650"/>
            <a:ext cx="8981016" cy="6305549"/>
          </a:xfrm>
        </p:spPr>
        <p:txBody>
          <a:bodyPr>
            <a:normAutofit fontScale="47500" lnSpcReduction="20000"/>
          </a:bodyPr>
          <a:lstStyle/>
          <a:p>
            <a:pPr algn="ctr"/>
            <a:r>
              <a:rPr lang="en-GB" sz="5000" b="1" dirty="0">
                <a:solidFill>
                  <a:schemeClr val="accent4">
                    <a:lumMod val="75000"/>
                  </a:schemeClr>
                </a:solidFill>
                <a:latin typeface="Times New Roman" panose="02020603050405020304" pitchFamily="18" charset="0"/>
                <a:cs typeface="Times New Roman" panose="02020603050405020304" pitchFamily="18" charset="0"/>
              </a:rPr>
              <a:t>Lesson 10 (page 52-56</a:t>
            </a:r>
          </a:p>
          <a:p>
            <a:pPr marL="0" lvl="0" indent="0" algn="ctr" defTabSz="914400" rtl="0">
              <a:lnSpc>
                <a:spcPct val="115000"/>
              </a:lnSpc>
              <a:spcBef>
                <a:spcPts val="0"/>
              </a:spcBef>
              <a:spcAft>
                <a:spcPts val="1000"/>
              </a:spcAft>
              <a:buClrTx/>
              <a:buSzTx/>
              <a:buNone/>
              <a:tabLst>
                <a:tab pos="4324350" algn="l"/>
              </a:tabLst>
            </a:pPr>
            <a:r>
              <a:rPr lang="en-GB" sz="5000" b="1" dirty="0">
                <a:solidFill>
                  <a:srgbClr val="00B050"/>
                </a:solidFill>
                <a:latin typeface="Times New Roman" panose="02020603050405020304" pitchFamily="18" charset="0"/>
                <a:cs typeface="Times New Roman" panose="02020603050405020304" pitchFamily="18" charset="0"/>
              </a:rPr>
              <a:t>The Mysteries of </a:t>
            </a:r>
            <a:r>
              <a:rPr lang="en-US" sz="5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Apostrophes and Dashes</a:t>
            </a:r>
            <a:endParaRPr lang="en-US" sz="50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gn="l" defTabSz="914400" rtl="0">
              <a:lnSpc>
                <a:spcPct val="120000"/>
              </a:lnSpc>
              <a:spcBef>
                <a:spcPts val="0"/>
              </a:spcBef>
              <a:buClrTx/>
              <a:buSzTx/>
              <a:buNone/>
              <a:tabLst>
                <a:tab pos="4324350" algn="l"/>
              </a:tabLst>
            </a:pPr>
            <a:r>
              <a:rPr lang="en-US" sz="3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Using Apostrophes to Show Possession Apostrophes are used to show that one or more things belong to one or more people or things. Apostrophes are often used because they shorten sentences, meaning fewer words for the reader. </a:t>
            </a:r>
            <a:endParaRPr lang="en-GB" sz="3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20000"/>
              </a:lnSpc>
              <a:spcBef>
                <a:spcPts val="0"/>
              </a:spcBef>
            </a:pPr>
            <a:r>
              <a:rPr lang="en-GB" sz="3400" b="1" dirty="0">
                <a:solidFill>
                  <a:schemeClr val="accent1"/>
                </a:solidFill>
                <a:latin typeface="Times New Roman" panose="02020603050405020304" pitchFamily="18" charset="0"/>
                <a:cs typeface="Times New Roman" panose="02020603050405020304" pitchFamily="18" charset="0"/>
              </a:rPr>
              <a:t>APOSTROPHES </a:t>
            </a:r>
            <a:r>
              <a:rPr lang="en-GB" sz="3400" b="1" dirty="0">
                <a:solidFill>
                  <a:srgbClr val="C00000"/>
                </a:solidFill>
                <a:latin typeface="Times New Roman" panose="02020603050405020304" pitchFamily="18" charset="0"/>
                <a:cs typeface="Times New Roman" panose="02020603050405020304" pitchFamily="18" charset="0"/>
              </a:rPr>
              <a:t>See book page 52-55</a:t>
            </a:r>
          </a:p>
          <a:p>
            <a:pPr algn="l">
              <a:lnSpc>
                <a:spcPct val="120000"/>
              </a:lnSpc>
              <a:spcBef>
                <a:spcPts val="0"/>
              </a:spcBef>
            </a:pPr>
            <a:r>
              <a:rPr lang="en-GB" sz="3400" b="1" dirty="0">
                <a:solidFill>
                  <a:srgbClr val="CF558C"/>
                </a:solidFill>
                <a:latin typeface="Times New Roman" panose="02020603050405020304" pitchFamily="18" charset="0"/>
                <a:cs typeface="Times New Roman" panose="02020603050405020304" pitchFamily="18" charset="0"/>
              </a:rPr>
              <a:t>Using Apostrophes to Show Possession </a:t>
            </a:r>
            <a:r>
              <a:rPr lang="en-GB" sz="3400" b="1" dirty="0">
                <a:solidFill>
                  <a:srgbClr val="C00000"/>
                </a:solidFill>
                <a:latin typeface="Times New Roman" panose="02020603050405020304" pitchFamily="18" charset="0"/>
                <a:cs typeface="Times New Roman" panose="02020603050405020304" pitchFamily="18" charset="0"/>
              </a:rPr>
              <a:t>See page 52</a:t>
            </a:r>
            <a:endParaRPr lang="en-US" sz="3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l" defTabSz="914400" rtl="0">
              <a:lnSpc>
                <a:spcPct val="120000"/>
              </a:lnSpc>
              <a:spcBef>
                <a:spcPts val="0"/>
              </a:spcBef>
              <a:buClrTx/>
              <a:buSzTx/>
              <a:buNone/>
              <a:tabLst>
                <a:tab pos="4324350" algn="l"/>
              </a:tabLst>
            </a:pPr>
            <a:r>
              <a:rPr lang="en-US" sz="3400" dirty="0">
                <a:solidFill>
                  <a:srgbClr val="54A021"/>
                </a:solidFill>
                <a:latin typeface="Times New Roman" panose="02020603050405020304" pitchFamily="18" charset="0"/>
                <a:ea typeface="Times New Roman" panose="02020603050405020304" pitchFamily="18" charset="0"/>
                <a:cs typeface="Times New Roman" panose="02020603050405020304" pitchFamily="18" charset="0"/>
              </a:rPr>
              <a:t>The following sets of examples illustrate </a:t>
            </a:r>
            <a:r>
              <a:rPr lang="en-GB" sz="3400" dirty="0">
                <a:solidFill>
                  <a:srgbClr val="54A021"/>
                </a:solidFill>
                <a:latin typeface="Times New Roman" panose="02020603050405020304" pitchFamily="18" charset="0"/>
                <a:ea typeface="Times New Roman" panose="02020603050405020304" pitchFamily="18" charset="0"/>
                <a:cs typeface="Times New Roman" panose="02020603050405020304" pitchFamily="18" charset="0"/>
              </a:rPr>
              <a:t>this:</a:t>
            </a:r>
            <a:endParaRPr lang="en-US" sz="3400" dirty="0">
              <a:solidFill>
                <a:srgbClr val="54A021"/>
              </a:solidFill>
              <a:latin typeface="Times New Roman" panose="02020603050405020304" pitchFamily="18" charset="0"/>
              <a:ea typeface="Calibri" panose="020F0502020204030204" pitchFamily="34" charset="0"/>
              <a:cs typeface="Times New Roman" panose="02020603050405020304" pitchFamily="18" charset="0"/>
            </a:endParaRPr>
          </a:p>
          <a:p>
            <a:pPr lvl="0" algn="l" defTabSz="914400" rtl="0">
              <a:lnSpc>
                <a:spcPct val="120000"/>
              </a:lnSpc>
              <a:spcBef>
                <a:spcPts val="0"/>
              </a:spcBef>
              <a:buClrTx/>
              <a:buSzTx/>
              <a:buFont typeface="Arial" panose="020B0604020202020204" pitchFamily="34" charset="0"/>
              <a:buChar char="•"/>
              <a:tabLst>
                <a:tab pos="4324350" algn="l"/>
              </a:tabLst>
            </a:pPr>
            <a:r>
              <a:rPr lang="en-US" sz="3400" dirty="0">
                <a:solidFill>
                  <a:srgbClr val="E76618"/>
                </a:solidFill>
                <a:latin typeface="Times New Roman" panose="02020603050405020304" pitchFamily="18" charset="0"/>
                <a:ea typeface="Times New Roman" panose="02020603050405020304" pitchFamily="18" charset="0"/>
                <a:cs typeface="Times New Roman" panose="02020603050405020304" pitchFamily="18" charset="0"/>
              </a:rPr>
              <a:t>These books belong to the girl. </a:t>
            </a:r>
            <a:endParaRPr lang="en-US" sz="3400" dirty="0">
              <a:solidFill>
                <a:srgbClr val="E76618"/>
              </a:solidFill>
              <a:latin typeface="Times New Roman" panose="02020603050405020304" pitchFamily="18" charset="0"/>
              <a:ea typeface="Calibri" panose="020F0502020204030204" pitchFamily="34" charset="0"/>
              <a:cs typeface="Times New Roman" panose="02020603050405020304" pitchFamily="18" charset="0"/>
            </a:endParaRPr>
          </a:p>
          <a:p>
            <a:pPr lvl="0" algn="l" defTabSz="914400" rtl="0">
              <a:lnSpc>
                <a:spcPct val="120000"/>
              </a:lnSpc>
              <a:spcBef>
                <a:spcPts val="0"/>
              </a:spcBef>
              <a:buClrTx/>
              <a:buSzTx/>
              <a:buFont typeface="Arial" panose="020B0604020202020204" pitchFamily="34" charset="0"/>
              <a:buChar char="•"/>
              <a:tabLst>
                <a:tab pos="4324350" algn="l"/>
              </a:tabLst>
            </a:pPr>
            <a:r>
              <a:rPr lang="en-US" sz="3400" dirty="0">
                <a:solidFill>
                  <a:srgbClr val="E76618"/>
                </a:solidFill>
                <a:latin typeface="Times New Roman" panose="02020603050405020304" pitchFamily="18" charset="0"/>
                <a:ea typeface="Times New Roman" panose="02020603050405020304" pitchFamily="18" charset="0"/>
                <a:cs typeface="Times New Roman" panose="02020603050405020304" pitchFamily="18" charset="0"/>
              </a:rPr>
              <a:t>These are the girl's books</a:t>
            </a:r>
            <a:r>
              <a:rPr lang="ar-SA" sz="3400" dirty="0">
                <a:solidFill>
                  <a:srgbClr val="E76618"/>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400" b="1" dirty="0">
              <a:solidFill>
                <a:srgbClr val="54A021"/>
              </a:solidFill>
              <a:latin typeface="Times New Roman" panose="02020603050405020304" pitchFamily="18" charset="0"/>
              <a:cs typeface="Times New Roman" panose="02020603050405020304" pitchFamily="18" charset="0"/>
            </a:endParaRPr>
          </a:p>
          <a:p>
            <a:pPr marL="0" indent="0" algn="l" defTabSz="914400">
              <a:lnSpc>
                <a:spcPct val="120000"/>
              </a:lnSpc>
              <a:spcBef>
                <a:spcPts val="0"/>
              </a:spcBef>
              <a:buClrTx/>
              <a:buSzTx/>
              <a:buNone/>
            </a:pPr>
            <a:r>
              <a:rPr lang="en-US" sz="3400" b="1" dirty="0">
                <a:solidFill>
                  <a:srgbClr val="54A021"/>
                </a:solidFill>
                <a:latin typeface="Times New Roman" panose="02020603050405020304" pitchFamily="18" charset="0"/>
                <a:cs typeface="Times New Roman" panose="02020603050405020304" pitchFamily="18" charset="0"/>
              </a:rPr>
              <a:t>Add ’s to singular words not ending in s.  </a:t>
            </a:r>
            <a:r>
              <a:rPr lang="en-US" sz="3400" b="1" dirty="0" err="1">
                <a:solidFill>
                  <a:schemeClr val="tx1"/>
                </a:solidFill>
                <a:latin typeface="Times New Roman" panose="02020603050405020304" pitchFamily="18" charset="0"/>
                <a:cs typeface="Times New Roman" panose="02020603050405020304" pitchFamily="18" charset="0"/>
              </a:rPr>
              <a:t>E.g</a:t>
            </a:r>
            <a:r>
              <a:rPr lang="en-US" sz="3400" b="1" dirty="0" err="1">
                <a:solidFill>
                  <a:srgbClr val="54A021"/>
                </a:solidFill>
                <a:latin typeface="Times New Roman" panose="02020603050405020304" pitchFamily="18" charset="0"/>
                <a:cs typeface="Times New Roman" panose="02020603050405020304" pitchFamily="18" charset="0"/>
              </a:rPr>
              <a:t>.</a:t>
            </a:r>
            <a:r>
              <a:rPr lang="en-US" sz="3400" b="1" dirty="0" err="1">
                <a:solidFill>
                  <a:srgbClr val="E76618"/>
                </a:solidFill>
                <a:latin typeface="Times New Roman" panose="02020603050405020304" pitchFamily="18" charset="0"/>
                <a:cs typeface="Times New Roman" panose="02020603050405020304" pitchFamily="18" charset="0"/>
              </a:rPr>
              <a:t>cat’s</a:t>
            </a:r>
            <a:r>
              <a:rPr lang="en-US" sz="3400" b="1" dirty="0">
                <a:solidFill>
                  <a:srgbClr val="E76618"/>
                </a:solidFill>
                <a:latin typeface="Times New Roman" panose="02020603050405020304" pitchFamily="18" charset="0"/>
                <a:cs typeface="Times New Roman" panose="02020603050405020304" pitchFamily="18" charset="0"/>
              </a:rPr>
              <a:t> toy  ,   queen’s throne    </a:t>
            </a:r>
          </a:p>
          <a:p>
            <a:pPr marL="0" lvl="0" indent="0" algn="l" defTabSz="914400">
              <a:lnSpc>
                <a:spcPct val="120000"/>
              </a:lnSpc>
              <a:spcBef>
                <a:spcPts val="0"/>
              </a:spcBef>
              <a:buClrTx/>
              <a:buSzTx/>
              <a:buNone/>
            </a:pP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54A021"/>
                </a:solidFill>
                <a:latin typeface="Times New Roman" panose="02020603050405020304" pitchFamily="18" charset="0"/>
                <a:cs typeface="Times New Roman" panose="02020603050405020304" pitchFamily="18" charset="0"/>
              </a:rPr>
              <a:t>Add ’s to singular words ending in s.</a:t>
            </a:r>
          </a:p>
          <a:p>
            <a:pPr marL="0" lvl="0" indent="0" algn="l" defTabSz="914400">
              <a:lnSpc>
                <a:spcPct val="120000"/>
              </a:lnSpc>
              <a:spcBef>
                <a:spcPts val="0"/>
              </a:spcBef>
              <a:buClrTx/>
              <a:buSzTx/>
              <a:buNone/>
            </a:pP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E76618"/>
                </a:solidFill>
                <a:latin typeface="Times New Roman" panose="02020603050405020304" pitchFamily="18" charset="0"/>
                <a:cs typeface="Times New Roman" panose="02020603050405020304" pitchFamily="18" charset="0"/>
              </a:rPr>
              <a:t>American Express’s advertising    </a:t>
            </a:r>
          </a:p>
          <a:p>
            <a:pPr marL="0" lvl="0" indent="0" algn="l" defTabSz="914400">
              <a:lnSpc>
                <a:spcPct val="120000"/>
              </a:lnSpc>
              <a:spcBef>
                <a:spcPts val="0"/>
              </a:spcBef>
              <a:buClrTx/>
              <a:buSzTx/>
              <a:buNone/>
            </a:pP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54A021"/>
                </a:solidFill>
                <a:latin typeface="Times New Roman" panose="02020603050405020304" pitchFamily="18" charset="0"/>
                <a:cs typeface="Times New Roman" panose="02020603050405020304" pitchFamily="18" charset="0"/>
              </a:rPr>
              <a:t>• Add </a:t>
            </a:r>
            <a:r>
              <a:rPr lang="en-US" sz="3400" b="1" dirty="0" err="1">
                <a:solidFill>
                  <a:srgbClr val="54A021"/>
                </a:solidFill>
                <a:latin typeface="Times New Roman" panose="02020603050405020304" pitchFamily="18" charset="0"/>
                <a:cs typeface="Times New Roman" panose="02020603050405020304" pitchFamily="18" charset="0"/>
              </a:rPr>
              <a:t>s’to</a:t>
            </a:r>
            <a:r>
              <a:rPr lang="en-US" sz="3400" b="1" dirty="0">
                <a:solidFill>
                  <a:srgbClr val="54A021"/>
                </a:solidFill>
                <a:latin typeface="Times New Roman" panose="02020603050405020304" pitchFamily="18" charset="0"/>
                <a:cs typeface="Times New Roman" panose="02020603050405020304" pitchFamily="18" charset="0"/>
              </a:rPr>
              <a:t> plural words ending in s</a:t>
            </a:r>
            <a:r>
              <a:rPr lang="en-US" sz="3400" b="1" dirty="0">
                <a:solidFill>
                  <a:prstClr val="black"/>
                </a:solidFill>
                <a:latin typeface="Times New Roman" panose="02020603050405020304" pitchFamily="18" charset="0"/>
                <a:cs typeface="Times New Roman" panose="02020603050405020304" pitchFamily="18" charset="0"/>
              </a:rPr>
              <a:t>. E.g. </a:t>
            </a:r>
            <a:r>
              <a:rPr lang="en-US" sz="3400" b="1" dirty="0">
                <a:solidFill>
                  <a:srgbClr val="E76618"/>
                </a:solidFill>
                <a:latin typeface="Times New Roman" panose="02020603050405020304" pitchFamily="18" charset="0"/>
                <a:cs typeface="Times New Roman" panose="02020603050405020304" pitchFamily="18" charset="0"/>
              </a:rPr>
              <a:t> </a:t>
            </a:r>
            <a:r>
              <a:rPr lang="en-US" sz="3400" b="1" dirty="0" err="1">
                <a:solidFill>
                  <a:srgbClr val="E76618"/>
                </a:solidFill>
                <a:latin typeface="Times New Roman" panose="02020603050405020304" pitchFamily="18" charset="0"/>
                <a:cs typeface="Times New Roman" panose="02020603050405020304" pitchFamily="18" charset="0"/>
              </a:rPr>
              <a:t>girls’bicycles</a:t>
            </a:r>
            <a:endParaRPr lang="en-US" sz="3400" b="1" dirty="0">
              <a:solidFill>
                <a:prstClr val="black"/>
              </a:solidFill>
              <a:latin typeface="Times New Roman" panose="02020603050405020304" pitchFamily="18" charset="0"/>
              <a:cs typeface="Times New Roman" panose="02020603050405020304" pitchFamily="18" charset="0"/>
            </a:endParaRPr>
          </a:p>
          <a:p>
            <a:pPr marL="0" lvl="0" indent="0" algn="l" defTabSz="914400">
              <a:lnSpc>
                <a:spcPct val="120000"/>
              </a:lnSpc>
              <a:spcBef>
                <a:spcPts val="0"/>
              </a:spcBef>
              <a:buClrTx/>
              <a:buSzTx/>
              <a:buNone/>
            </a:pP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54A021"/>
                </a:solidFill>
                <a:latin typeface="Times New Roman" panose="02020603050405020304" pitchFamily="18" charset="0"/>
                <a:cs typeface="Times New Roman" panose="02020603050405020304" pitchFamily="18" charset="0"/>
              </a:rPr>
              <a:t>• Add ’s to plural words not ending</a:t>
            </a: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54A021"/>
                </a:solidFill>
                <a:latin typeface="Times New Roman" panose="02020603050405020304" pitchFamily="18" charset="0"/>
                <a:cs typeface="Times New Roman" panose="02020603050405020304" pitchFamily="18" charset="0"/>
              </a:rPr>
              <a:t>in</a:t>
            </a:r>
            <a:r>
              <a:rPr lang="en-US" sz="3400" b="1" dirty="0">
                <a:solidFill>
                  <a:prstClr val="black"/>
                </a:solidFill>
                <a:latin typeface="Times New Roman" panose="02020603050405020304" pitchFamily="18" charset="0"/>
                <a:cs typeface="Times New Roman" panose="02020603050405020304" pitchFamily="18" charset="0"/>
              </a:rPr>
              <a:t> s.</a:t>
            </a:r>
            <a:r>
              <a:rPr lang="en-US" sz="3400" b="1" dirty="0">
                <a:solidFill>
                  <a:srgbClr val="E76618"/>
                </a:solidFill>
                <a:latin typeface="Times New Roman" panose="02020603050405020304" pitchFamily="18" charset="0"/>
                <a:cs typeface="Times New Roman" panose="02020603050405020304" pitchFamily="18" charset="0"/>
              </a:rPr>
              <a:t> </a:t>
            </a:r>
            <a:r>
              <a:rPr lang="en-US" sz="3400" b="1" dirty="0" err="1">
                <a:solidFill>
                  <a:schemeClr val="tx1"/>
                </a:solidFill>
                <a:latin typeface="Times New Roman" panose="02020603050405020304" pitchFamily="18" charset="0"/>
                <a:cs typeface="Times New Roman" panose="02020603050405020304" pitchFamily="18" charset="0"/>
              </a:rPr>
              <a:t>E.g.</a:t>
            </a:r>
            <a:r>
              <a:rPr lang="en-US" sz="3400" b="1" dirty="0" err="1">
                <a:solidFill>
                  <a:srgbClr val="E76618"/>
                </a:solidFill>
                <a:latin typeface="Times New Roman" panose="02020603050405020304" pitchFamily="18" charset="0"/>
                <a:cs typeface="Times New Roman" panose="02020603050405020304" pitchFamily="18" charset="0"/>
              </a:rPr>
              <a:t>men’s</a:t>
            </a: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E76618"/>
                </a:solidFill>
                <a:latin typeface="Times New Roman" panose="02020603050405020304" pitchFamily="18" charset="0"/>
                <a:cs typeface="Times New Roman" panose="02020603050405020304" pitchFamily="18" charset="0"/>
              </a:rPr>
              <a:t>shoes</a:t>
            </a:r>
            <a:r>
              <a:rPr lang="en-US" sz="3400" b="1" dirty="0">
                <a:solidFill>
                  <a:prstClr val="black"/>
                </a:solidFill>
                <a:latin typeface="Times New Roman" panose="02020603050405020304" pitchFamily="18" charset="0"/>
                <a:cs typeface="Times New Roman" panose="02020603050405020304" pitchFamily="18" charset="0"/>
              </a:rPr>
              <a:t> </a:t>
            </a:r>
            <a:r>
              <a:rPr lang="en-US" sz="3400" b="1" dirty="0">
                <a:solidFill>
                  <a:srgbClr val="E76618"/>
                </a:solidFill>
                <a:latin typeface="Times New Roman" panose="02020603050405020304" pitchFamily="18" charset="0"/>
                <a:cs typeface="Times New Roman" panose="02020603050405020304" pitchFamily="18" charset="0"/>
              </a:rPr>
              <a:t>-</a:t>
            </a:r>
            <a:r>
              <a:rPr lang="en-US" sz="3400" b="1" dirty="0" err="1">
                <a:solidFill>
                  <a:srgbClr val="E76618"/>
                </a:solidFill>
                <a:latin typeface="Times New Roman" panose="02020603050405020304" pitchFamily="18" charset="0"/>
                <a:cs typeface="Times New Roman" panose="02020603050405020304" pitchFamily="18" charset="0"/>
              </a:rPr>
              <a:t>people’selection</a:t>
            </a:r>
            <a:endParaRPr lang="en-US" sz="3400" b="1" dirty="0">
              <a:solidFill>
                <a:prstClr val="black"/>
              </a:solidFill>
              <a:latin typeface="Times New Roman" panose="02020603050405020304" pitchFamily="18" charset="0"/>
              <a:cs typeface="Times New Roman" panose="02020603050405020304" pitchFamily="18" charset="0"/>
            </a:endParaRPr>
          </a:p>
          <a:p>
            <a:pPr marL="0" lvl="0" indent="0" algn="l" defTabSz="914400">
              <a:lnSpc>
                <a:spcPct val="120000"/>
              </a:lnSpc>
              <a:spcBef>
                <a:spcPts val="0"/>
              </a:spcBef>
              <a:buClrTx/>
              <a:buSzTx/>
              <a:buNone/>
            </a:pPr>
            <a:r>
              <a:rPr lang="en-GB" sz="3400" dirty="0">
                <a:solidFill>
                  <a:srgbClr val="231F20"/>
                </a:solidFill>
                <a:latin typeface="Times New Roman" panose="02020603050405020304" pitchFamily="18" charset="0"/>
                <a:cs typeface="Times New Roman" panose="02020603050405020304" pitchFamily="18" charset="0"/>
              </a:rPr>
              <a:t> </a:t>
            </a:r>
            <a:r>
              <a:rPr lang="en-US" sz="3400" b="1" dirty="0">
                <a:solidFill>
                  <a:prstClr val="black"/>
                </a:solidFill>
                <a:latin typeface="Times New Roman" panose="02020603050405020304" pitchFamily="18" charset="0"/>
                <a:cs typeface="Times New Roman" panose="02020603050405020304" pitchFamily="18" charset="0"/>
              </a:rPr>
              <a:t>When a common or proper noun is more than one word, special rules </a:t>
            </a:r>
            <a:r>
              <a:rPr lang="en-US" sz="3400" b="1" dirty="0" err="1">
                <a:solidFill>
                  <a:prstClr val="black"/>
                </a:solidFill>
                <a:latin typeface="Times New Roman" panose="02020603050405020304" pitchFamily="18" charset="0"/>
                <a:cs typeface="Times New Roman" panose="02020603050405020304" pitchFamily="18" charset="0"/>
              </a:rPr>
              <a:t>apply.Usually,you</a:t>
            </a:r>
            <a:r>
              <a:rPr lang="en-US" sz="3400" b="1" dirty="0">
                <a:solidFill>
                  <a:prstClr val="black"/>
                </a:solidFill>
                <a:latin typeface="Times New Roman" panose="02020603050405020304" pitchFamily="18" charset="0"/>
                <a:cs typeface="Times New Roman" panose="02020603050405020304" pitchFamily="18" charset="0"/>
              </a:rPr>
              <a:t> add the ’s to the last word in the noun</a:t>
            </a:r>
            <a:endParaRPr lang="en-US" sz="3400" b="1" dirty="0">
              <a:solidFill>
                <a:srgbClr val="54A021"/>
              </a:solidFill>
              <a:latin typeface="Times New Roman" panose="02020603050405020304" pitchFamily="18" charset="0"/>
              <a:cs typeface="Times New Roman" panose="02020603050405020304" pitchFamily="18" charset="0"/>
            </a:endParaRPr>
          </a:p>
          <a:p>
            <a:pPr marL="0" indent="0" algn="l" defTabSz="914400">
              <a:lnSpc>
                <a:spcPct val="120000"/>
              </a:lnSpc>
              <a:spcBef>
                <a:spcPts val="0"/>
              </a:spcBef>
              <a:buClrTx/>
              <a:buSzTx/>
              <a:buNone/>
            </a:pPr>
            <a:r>
              <a:rPr lang="en-US" sz="3400" b="1" dirty="0">
                <a:solidFill>
                  <a:srgbClr val="54A021"/>
                </a:solidFill>
                <a:latin typeface="Times New Roman" panose="02020603050405020304" pitchFamily="18" charset="0"/>
                <a:cs typeface="Times New Roman" panose="02020603050405020304" pitchFamily="18" charset="0"/>
              </a:rPr>
              <a:t>• Add ’s to the last word of a compound noun</a:t>
            </a:r>
            <a:r>
              <a:rPr lang="en-US" sz="3400" b="1" dirty="0">
                <a:solidFill>
                  <a:prstClr val="black"/>
                </a:solidFill>
                <a:latin typeface="Times New Roman" panose="02020603050405020304" pitchFamily="18" charset="0"/>
                <a:cs typeface="Times New Roman" panose="02020603050405020304" pitchFamily="18" charset="0"/>
              </a:rPr>
              <a:t>. E.g.</a:t>
            </a:r>
            <a:r>
              <a:rPr lang="en-US" sz="3400" b="1" dirty="0">
                <a:solidFill>
                  <a:srgbClr val="E76618"/>
                </a:solidFill>
                <a:latin typeface="Times New Roman" panose="02020603050405020304" pitchFamily="18" charset="0"/>
                <a:cs typeface="Times New Roman" panose="02020603050405020304" pitchFamily="18" charset="0"/>
              </a:rPr>
              <a:t> mother-in-law’s visit</a:t>
            </a:r>
          </a:p>
          <a:p>
            <a:pPr algn="l">
              <a:lnSpc>
                <a:spcPct val="120000"/>
              </a:lnSpc>
              <a:spcBef>
                <a:spcPts val="0"/>
              </a:spcBef>
            </a:pPr>
            <a:r>
              <a:rPr lang="en-GB" sz="3400" dirty="0">
                <a:solidFill>
                  <a:schemeClr val="accent2"/>
                </a:solidFill>
                <a:latin typeface="Times New Roman" panose="02020603050405020304" pitchFamily="18" charset="0"/>
                <a:cs typeface="Times New Roman" panose="02020603050405020304" pitchFamily="18" charset="0"/>
              </a:rPr>
              <a:t>Add ’s to the last name </a:t>
            </a:r>
            <a:r>
              <a:rPr lang="en-GB" sz="3400" dirty="0" err="1">
                <a:solidFill>
                  <a:schemeClr val="accent2"/>
                </a:solidFill>
                <a:latin typeface="Times New Roman" panose="02020603050405020304" pitchFamily="18" charset="0"/>
                <a:cs typeface="Times New Roman" panose="02020603050405020304" pitchFamily="18" charset="0"/>
              </a:rPr>
              <a:t>me</a:t>
            </a:r>
            <a:r>
              <a:rPr lang="en-GB" sz="3400" b="1" dirty="0" err="1">
                <a:solidFill>
                  <a:srgbClr val="92D050"/>
                </a:solidFill>
                <a:latin typeface="Times New Roman" panose="02020603050405020304" pitchFamily="18" charset="0"/>
                <a:cs typeface="Times New Roman" panose="02020603050405020304" pitchFamily="18" charset="0"/>
              </a:rPr>
              <a:t>ossession</a:t>
            </a:r>
            <a:r>
              <a:rPr lang="en-GB" sz="3400" b="1" dirty="0">
                <a:solidFill>
                  <a:srgbClr val="92D050"/>
                </a:solidFill>
                <a:latin typeface="Times New Roman" panose="02020603050405020304" pitchFamily="18" charset="0"/>
                <a:cs typeface="Times New Roman" panose="02020603050405020304" pitchFamily="18" charset="0"/>
              </a:rPr>
              <a:t>. </a:t>
            </a:r>
            <a:r>
              <a:rPr lang="en-GB" sz="3400" dirty="0">
                <a:solidFill>
                  <a:srgbClr val="231F20"/>
                </a:solidFill>
                <a:latin typeface="Times New Roman" panose="02020603050405020304" pitchFamily="18" charset="0"/>
                <a:cs typeface="Times New Roman" panose="02020603050405020304" pitchFamily="18" charset="0"/>
              </a:rPr>
              <a:t>E.g. </a:t>
            </a:r>
            <a:r>
              <a:rPr lang="en-GB" sz="3400" dirty="0">
                <a:solidFill>
                  <a:schemeClr val="accent3">
                    <a:lumMod val="75000"/>
                  </a:schemeClr>
                </a:solidFill>
                <a:latin typeface="Times New Roman" panose="02020603050405020304" pitchFamily="18" charset="0"/>
                <a:cs typeface="Times New Roman" panose="02020603050405020304" pitchFamily="18" charset="0"/>
              </a:rPr>
              <a:t>two </a:t>
            </a:r>
            <a:r>
              <a:rPr lang="en-GB" sz="3400" b="1" dirty="0">
                <a:solidFill>
                  <a:schemeClr val="accent3">
                    <a:lumMod val="75000"/>
                  </a:schemeClr>
                </a:solidFill>
                <a:latin typeface="Times New Roman" panose="02020603050405020304" pitchFamily="18" charset="0"/>
                <a:cs typeface="Times New Roman" panose="02020603050405020304" pitchFamily="18" charset="0"/>
              </a:rPr>
              <a:t>cents’ </a:t>
            </a:r>
            <a:r>
              <a:rPr lang="en-GB" sz="3400" dirty="0">
                <a:solidFill>
                  <a:schemeClr val="accent3">
                    <a:lumMod val="75000"/>
                  </a:schemeClr>
                </a:solidFill>
                <a:latin typeface="Times New Roman" panose="02020603050405020304" pitchFamily="18" charset="0"/>
                <a:cs typeface="Times New Roman" panose="02020603050405020304" pitchFamily="18" charset="0"/>
              </a:rPr>
              <a:t>worth</a:t>
            </a:r>
            <a:endParaRPr lang="en-US" sz="3400" dirty="0">
              <a:solidFill>
                <a:schemeClr val="accent3">
                  <a:lumMod val="75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20000"/>
              </a:lnSpc>
              <a:spcBef>
                <a:spcPts val="0"/>
              </a:spcBef>
            </a:pPr>
            <a:r>
              <a:rPr lang="en-GB" sz="3400" dirty="0" err="1">
                <a:solidFill>
                  <a:schemeClr val="accent2"/>
                </a:solidFill>
                <a:latin typeface="Times New Roman" panose="02020603050405020304" pitchFamily="18" charset="0"/>
                <a:cs typeface="Times New Roman" panose="02020603050405020304" pitchFamily="18" charset="0"/>
              </a:rPr>
              <a:t>ntioned</a:t>
            </a:r>
            <a:r>
              <a:rPr lang="en-GB" sz="3400" dirty="0">
                <a:solidFill>
                  <a:schemeClr val="accent2"/>
                </a:solidFill>
                <a:latin typeface="Times New Roman" panose="02020603050405020304" pitchFamily="18" charset="0"/>
                <a:cs typeface="Times New Roman" panose="02020603050405020304" pitchFamily="18" charset="0"/>
              </a:rPr>
              <a:t> if a single item belongs to more than one</a:t>
            </a:r>
          </a:p>
          <a:p>
            <a:pPr algn="l">
              <a:lnSpc>
                <a:spcPct val="120000"/>
              </a:lnSpc>
              <a:spcBef>
                <a:spcPts val="0"/>
              </a:spcBef>
            </a:pPr>
            <a:r>
              <a:rPr lang="en-GB" sz="3400" dirty="0">
                <a:solidFill>
                  <a:schemeClr val="accent2"/>
                </a:solidFill>
                <a:latin typeface="Times New Roman" panose="02020603050405020304" pitchFamily="18" charset="0"/>
                <a:cs typeface="Times New Roman" panose="02020603050405020304" pitchFamily="18" charset="0"/>
              </a:rPr>
              <a:t>person. </a:t>
            </a:r>
            <a:r>
              <a:rPr lang="en-GB" sz="3400" dirty="0">
                <a:solidFill>
                  <a:schemeClr val="accent3">
                    <a:lumMod val="75000"/>
                  </a:schemeClr>
                </a:solidFill>
                <a:latin typeface="Times New Roman" panose="02020603050405020304" pitchFamily="18" charset="0"/>
                <a:cs typeface="Times New Roman" panose="02020603050405020304" pitchFamily="18" charset="0"/>
              </a:rPr>
              <a:t>Wayne and </a:t>
            </a:r>
            <a:r>
              <a:rPr lang="en-GB" sz="3400" b="1" dirty="0">
                <a:solidFill>
                  <a:schemeClr val="accent3">
                    <a:lumMod val="75000"/>
                  </a:schemeClr>
                </a:solidFill>
                <a:latin typeface="Times New Roman" panose="02020603050405020304" pitchFamily="18" charset="0"/>
                <a:cs typeface="Times New Roman" panose="02020603050405020304" pitchFamily="18" charset="0"/>
              </a:rPr>
              <a:t>Judy’s </a:t>
            </a:r>
            <a:r>
              <a:rPr lang="en-GB" sz="3400" dirty="0">
                <a:solidFill>
                  <a:schemeClr val="accent3">
                    <a:lumMod val="75000"/>
                  </a:schemeClr>
                </a:solidFill>
                <a:latin typeface="Times New Roman" panose="02020603050405020304" pitchFamily="18" charset="0"/>
                <a:cs typeface="Times New Roman" panose="02020603050405020304" pitchFamily="18" charset="0"/>
              </a:rPr>
              <a:t>log home</a:t>
            </a:r>
            <a:r>
              <a:rPr lang="en-US" sz="3400" b="1" dirty="0">
                <a:solidFill>
                  <a:schemeClr val="accent3">
                    <a:lumMod val="75000"/>
                  </a:schemeClr>
                </a:solidFill>
                <a:latin typeface="Times New Roman" panose="02020603050405020304" pitchFamily="18" charset="0"/>
                <a:cs typeface="Times New Roman" panose="02020603050405020304" pitchFamily="18" charset="0"/>
              </a:rPr>
              <a:t> </a:t>
            </a:r>
            <a:endParaRPr lang="ar-EG" sz="3400" b="1" dirty="0">
              <a:solidFill>
                <a:schemeClr val="accent3">
                  <a:lumMod val="75000"/>
                </a:schemeClr>
              </a:solidFill>
              <a:latin typeface="Times New Roman" panose="02020603050405020304" pitchFamily="18" charset="0"/>
              <a:cs typeface="Times New Roman" panose="02020603050405020304" pitchFamily="18" charset="0"/>
            </a:endParaRPr>
          </a:p>
          <a:p>
            <a:pPr algn="l">
              <a:lnSpc>
                <a:spcPct val="120000"/>
              </a:lnSpc>
              <a:spcBef>
                <a:spcPts val="0"/>
              </a:spcBef>
            </a:pPr>
            <a:r>
              <a:rPr lang="en-GB" sz="3400" dirty="0">
                <a:solidFill>
                  <a:schemeClr val="accent2"/>
                </a:solidFill>
                <a:latin typeface="Times New Roman" panose="02020603050405020304" pitchFamily="18" charset="0"/>
                <a:cs typeface="Times New Roman" panose="02020603050405020304" pitchFamily="18" charset="0"/>
              </a:rPr>
              <a:t>Add an apostrophe to words showing periods of time if they show possessio</a:t>
            </a:r>
            <a:r>
              <a:rPr lang="en-GB" sz="3400" dirty="0">
                <a:solidFill>
                  <a:srgbClr val="231F20"/>
                </a:solidFill>
                <a:latin typeface="Times New Roman" panose="02020603050405020304" pitchFamily="18" charset="0"/>
                <a:cs typeface="Times New Roman" panose="02020603050405020304" pitchFamily="18" charset="0"/>
              </a:rPr>
              <a:t>n.</a:t>
            </a:r>
          </a:p>
          <a:p>
            <a:pPr algn="l">
              <a:lnSpc>
                <a:spcPct val="120000"/>
              </a:lnSpc>
              <a:spcBef>
                <a:spcPts val="0"/>
              </a:spcBef>
            </a:pPr>
            <a:r>
              <a:rPr lang="en-GB" sz="3400" dirty="0">
                <a:solidFill>
                  <a:srgbClr val="231F20"/>
                </a:solidFill>
                <a:latin typeface="Times New Roman" panose="02020603050405020304" pitchFamily="18" charset="0"/>
                <a:cs typeface="Times New Roman" panose="02020603050405020304" pitchFamily="18" charset="0"/>
              </a:rPr>
              <a:t>one </a:t>
            </a:r>
            <a:r>
              <a:rPr lang="en-GB" sz="3400" b="1" dirty="0">
                <a:solidFill>
                  <a:srgbClr val="231F20"/>
                </a:solidFill>
                <a:latin typeface="Times New Roman" panose="02020603050405020304" pitchFamily="18" charset="0"/>
                <a:cs typeface="Times New Roman" panose="02020603050405020304" pitchFamily="18" charset="0"/>
              </a:rPr>
              <a:t>day’s </a:t>
            </a:r>
            <a:r>
              <a:rPr lang="en-GB" sz="3400" dirty="0">
                <a:solidFill>
                  <a:srgbClr val="231F20"/>
                </a:solidFill>
                <a:latin typeface="Times New Roman" panose="02020603050405020304" pitchFamily="18" charset="0"/>
                <a:cs typeface="Times New Roman" panose="02020603050405020304" pitchFamily="18" charset="0"/>
              </a:rPr>
              <a:t>schedule e.g. </a:t>
            </a:r>
            <a:r>
              <a:rPr lang="en-GB" sz="3400" dirty="0">
                <a:solidFill>
                  <a:schemeClr val="accent3">
                    <a:lumMod val="75000"/>
                  </a:schemeClr>
                </a:solidFill>
                <a:latin typeface="Times New Roman" panose="02020603050405020304" pitchFamily="18" charset="0"/>
                <a:cs typeface="Times New Roman" panose="02020603050405020304" pitchFamily="18" charset="0"/>
              </a:rPr>
              <a:t>one </a:t>
            </a:r>
            <a:r>
              <a:rPr lang="en-GB" sz="3400" b="1" dirty="0">
                <a:solidFill>
                  <a:schemeClr val="accent3">
                    <a:lumMod val="75000"/>
                  </a:schemeClr>
                </a:solidFill>
                <a:latin typeface="Times New Roman" panose="02020603050405020304" pitchFamily="18" charset="0"/>
                <a:cs typeface="Times New Roman" panose="02020603050405020304" pitchFamily="18" charset="0"/>
              </a:rPr>
              <a:t>year’s </a:t>
            </a:r>
            <a:r>
              <a:rPr lang="en-GB" sz="3400" dirty="0">
                <a:solidFill>
                  <a:schemeClr val="accent3">
                    <a:lumMod val="75000"/>
                  </a:schemeClr>
                </a:solidFill>
                <a:latin typeface="Times New Roman" panose="02020603050405020304" pitchFamily="18" charset="0"/>
                <a:cs typeface="Times New Roman" panose="02020603050405020304" pitchFamily="18" charset="0"/>
              </a:rPr>
              <a:t>salary</a:t>
            </a:r>
          </a:p>
          <a:p>
            <a:pPr algn="l">
              <a:lnSpc>
                <a:spcPct val="120000"/>
              </a:lnSpc>
              <a:spcBef>
                <a:spcPts val="0"/>
              </a:spcBef>
            </a:pPr>
            <a:r>
              <a:rPr lang="en-GB" sz="3400" b="1" dirty="0">
                <a:solidFill>
                  <a:srgbClr val="92D050"/>
                </a:solidFill>
                <a:latin typeface="Times New Roman" panose="02020603050405020304" pitchFamily="18" charset="0"/>
                <a:cs typeface="Times New Roman" panose="02020603050405020304" pitchFamily="18" charset="0"/>
              </a:rPr>
              <a:t>Add an apostrophe to words showing amounts of money if they show</a:t>
            </a:r>
          </a:p>
          <a:p>
            <a:pPr algn="l">
              <a:lnSpc>
                <a:spcPct val="120000"/>
              </a:lnSpc>
              <a:spcBef>
                <a:spcPts val="0"/>
              </a:spcBef>
            </a:pPr>
            <a:endParaRPr lang="en-GB" sz="3400" dirty="0">
              <a:solidFill>
                <a:srgbClr val="231F20"/>
              </a:solidFill>
              <a:latin typeface="Times New Roman" panose="02020603050405020304" pitchFamily="18" charset="0"/>
              <a:cs typeface="Times New Roman" panose="02020603050405020304" pitchFamily="18" charset="0"/>
            </a:endParaRPr>
          </a:p>
          <a:p>
            <a:pPr algn="l"/>
            <a:endParaRPr lang="en-GB" sz="3400" dirty="0">
              <a:solidFill>
                <a:srgbClr val="231F20"/>
              </a:solidFill>
              <a:latin typeface="Times New Roman" panose="02020603050405020304" pitchFamily="18" charset="0"/>
              <a:cs typeface="Times New Roman" panose="02020603050405020304" pitchFamily="18" charset="0"/>
            </a:endParaRPr>
          </a:p>
          <a:p>
            <a:pPr algn="l"/>
            <a:endParaRPr lang="en-GB" sz="2400" b="1" dirty="0">
              <a:solidFill>
                <a:schemeClr val="accent4">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40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23AFCC-1E30-4CC0-A8C7-F5B78BE07AD5}"/>
              </a:ext>
            </a:extLst>
          </p:cNvPr>
          <p:cNvSpPr>
            <a:spLocks noGrp="1"/>
          </p:cNvSpPr>
          <p:nvPr>
            <p:ph idx="1"/>
          </p:nvPr>
        </p:nvSpPr>
        <p:spPr>
          <a:xfrm>
            <a:off x="677334" y="247650"/>
            <a:ext cx="9504891" cy="6210299"/>
          </a:xfrm>
        </p:spPr>
        <p:txBody>
          <a:bodyPr>
            <a:normAutofit/>
          </a:bodyPr>
          <a:lstStyle/>
          <a:p>
            <a:pPr marL="0" lvl="0" indent="0" algn="l" defTabSz="914400">
              <a:spcBef>
                <a:spcPts val="0"/>
              </a:spcBef>
              <a:buClrTx/>
              <a:buSzTx/>
              <a:buNone/>
            </a:pPr>
            <a:r>
              <a:rPr lang="en-US" b="1" dirty="0">
                <a:solidFill>
                  <a:schemeClr val="accent1"/>
                </a:solidFill>
                <a:latin typeface="Times New Roman" panose="02020603050405020304" pitchFamily="18" charset="0"/>
                <a:cs typeface="Times New Roman" panose="02020603050405020304" pitchFamily="18" charset="0"/>
              </a:rPr>
              <a:t>Using Apostrophes to Show Omission </a:t>
            </a:r>
            <a:r>
              <a:rPr lang="en-US" dirty="0">
                <a:solidFill>
                  <a:schemeClr val="accent1"/>
                </a:solidFill>
                <a:latin typeface="Times New Roman" panose="02020603050405020304" pitchFamily="18" charset="0"/>
                <a:cs typeface="Times New Roman" panose="02020603050405020304" pitchFamily="18" charset="0"/>
              </a:rPr>
              <a:t>Use an apostrophe to show that letters or numbers have been omitted. E.g.</a:t>
            </a:r>
            <a:r>
              <a:rPr lang="en-US" dirty="0">
                <a:solidFill>
                  <a:srgbClr val="E76618"/>
                </a:solidFill>
                <a:latin typeface="Times New Roman" panose="02020603050405020304" pitchFamily="18" charset="0"/>
                <a:cs typeface="Times New Roman" panose="02020603050405020304" pitchFamily="18" charset="0"/>
              </a:rPr>
              <a:t> Becky doesn’t (does not) work today</a:t>
            </a:r>
            <a:endParaRPr lang="en-US" dirty="0">
              <a:solidFill>
                <a:schemeClr val="accent1"/>
              </a:solidFill>
              <a:latin typeface="Times New Roman" panose="02020603050405020304" pitchFamily="18" charset="0"/>
              <a:cs typeface="Times New Roman" panose="02020603050405020304" pitchFamily="18" charset="0"/>
            </a:endParaRPr>
          </a:p>
          <a:p>
            <a:pPr marL="0" lvl="0" indent="0" algn="l" defTabSz="914400">
              <a:spcBef>
                <a:spcPts val="0"/>
              </a:spcBef>
              <a:buClrTx/>
              <a:buSzTx/>
              <a:buNone/>
            </a:pPr>
            <a:r>
              <a:rPr lang="en-US" b="1" dirty="0">
                <a:solidFill>
                  <a:schemeClr val="accent1"/>
                </a:solidFill>
                <a:latin typeface="Times New Roman" panose="02020603050405020304" pitchFamily="18" charset="0"/>
                <a:cs typeface="Times New Roman" panose="02020603050405020304" pitchFamily="18" charset="0"/>
              </a:rPr>
              <a:t>When Not to Use Apostrophes </a:t>
            </a:r>
            <a:r>
              <a:rPr lang="en-US" dirty="0">
                <a:solidFill>
                  <a:schemeClr val="accent1"/>
                </a:solidFill>
                <a:latin typeface="Times New Roman" panose="02020603050405020304" pitchFamily="18" charset="0"/>
                <a:cs typeface="Times New Roman" panose="02020603050405020304" pitchFamily="18" charset="0"/>
              </a:rPr>
              <a:t>• </a:t>
            </a:r>
            <a:endParaRPr lang="en-GB" dirty="0">
              <a:solidFill>
                <a:schemeClr val="accent1"/>
              </a:solidFill>
              <a:latin typeface="Times New Roman" panose="02020603050405020304" pitchFamily="18" charset="0"/>
              <a:cs typeface="Times New Roman" panose="02020603050405020304" pitchFamily="18" charset="0"/>
            </a:endParaRPr>
          </a:p>
          <a:p>
            <a:pPr marL="0" lvl="0" indent="0" algn="l" defTabSz="914400">
              <a:spcBef>
                <a:spcPts val="0"/>
              </a:spcBef>
              <a:buClrTx/>
              <a:buSzTx/>
              <a:buNone/>
            </a:pPr>
            <a:r>
              <a:rPr lang="en-US" dirty="0">
                <a:solidFill>
                  <a:schemeClr val="accent1"/>
                </a:solidFill>
                <a:latin typeface="Times New Roman" panose="02020603050405020304" pitchFamily="18" charset="0"/>
                <a:cs typeface="Times New Roman" panose="02020603050405020304" pitchFamily="18" charset="0"/>
              </a:rPr>
              <a:t>Do not use an apostrophe to form a </a:t>
            </a:r>
            <a:r>
              <a:rPr lang="en-US" dirty="0" err="1">
                <a:solidFill>
                  <a:schemeClr val="accent1"/>
                </a:solidFill>
                <a:latin typeface="Times New Roman" panose="02020603050405020304" pitchFamily="18" charset="0"/>
                <a:cs typeface="Times New Roman" panose="02020603050405020304" pitchFamily="18" charset="0"/>
              </a:rPr>
              <a:t>plural,but</a:t>
            </a:r>
            <a:r>
              <a:rPr lang="en-US" dirty="0">
                <a:solidFill>
                  <a:schemeClr val="accent1"/>
                </a:solidFill>
                <a:latin typeface="Times New Roman" panose="02020603050405020304" pitchFamily="18" charset="0"/>
                <a:cs typeface="Times New Roman" panose="02020603050405020304" pitchFamily="18" charset="0"/>
              </a:rPr>
              <a:t> only to show possession for either singular or plural words.</a:t>
            </a:r>
          </a:p>
          <a:p>
            <a:pPr marL="0" lvl="0" indent="0" algn="l" defTabSz="914400">
              <a:spcBef>
                <a:spcPts val="0"/>
              </a:spcBef>
              <a:buClrTx/>
              <a:buSzTx/>
              <a:buNone/>
            </a:pPr>
            <a:r>
              <a:rPr lang="en-US" dirty="0">
                <a:solidFill>
                  <a:srgbClr val="E76618"/>
                </a:solidFill>
                <a:latin typeface="Times New Roman" panose="02020603050405020304" pitchFamily="18" charset="0"/>
                <a:cs typeface="Times New Roman" panose="02020603050405020304" pitchFamily="18" charset="0"/>
              </a:rPr>
              <a:t>Wrong: Get the </a:t>
            </a:r>
            <a:r>
              <a:rPr lang="en-US" dirty="0" err="1">
                <a:solidFill>
                  <a:srgbClr val="E76618"/>
                </a:solidFill>
                <a:latin typeface="Times New Roman" panose="02020603050405020304" pitchFamily="18" charset="0"/>
                <a:cs typeface="Times New Roman" panose="02020603050405020304" pitchFamily="18" charset="0"/>
              </a:rPr>
              <a:t>tomatoe’s</a:t>
            </a:r>
            <a:r>
              <a:rPr lang="en-US" dirty="0">
                <a:solidFill>
                  <a:srgbClr val="E76618"/>
                </a:solidFill>
                <a:latin typeface="Times New Roman" panose="02020603050405020304" pitchFamily="18" charset="0"/>
                <a:cs typeface="Times New Roman" panose="02020603050405020304" pitchFamily="18" charset="0"/>
              </a:rPr>
              <a:t> from the garden. </a:t>
            </a:r>
            <a:endParaRPr lang="en-GB" dirty="0">
              <a:solidFill>
                <a:srgbClr val="E76618"/>
              </a:solidFill>
              <a:latin typeface="Times New Roman" panose="02020603050405020304" pitchFamily="18" charset="0"/>
              <a:cs typeface="Times New Roman" panose="02020603050405020304" pitchFamily="18" charset="0"/>
            </a:endParaRPr>
          </a:p>
          <a:p>
            <a:pPr marL="0" lvl="0" indent="0" algn="l" defTabSz="914400">
              <a:spcBef>
                <a:spcPts val="0"/>
              </a:spcBef>
              <a:buClrTx/>
              <a:buSzTx/>
              <a:buNone/>
            </a:pPr>
            <a:r>
              <a:rPr lang="en-US" dirty="0">
                <a:solidFill>
                  <a:srgbClr val="54A021"/>
                </a:solidFill>
                <a:latin typeface="Times New Roman" panose="02020603050405020304" pitchFamily="18" charset="0"/>
                <a:cs typeface="Times New Roman" panose="02020603050405020304" pitchFamily="18" charset="0"/>
              </a:rPr>
              <a:t>Correct: Trim the tomatoes’ lower limbs.</a:t>
            </a:r>
          </a:p>
          <a:p>
            <a:pPr marL="0" lvl="0" indent="0" algn="l" defTabSz="914400">
              <a:spcBef>
                <a:spcPts val="0"/>
              </a:spcBef>
              <a:buClrTx/>
              <a:buSzTx/>
              <a:buNone/>
            </a:pPr>
            <a:r>
              <a:rPr lang="en-US" b="1" dirty="0">
                <a:solidFill>
                  <a:schemeClr val="accent1"/>
                </a:solidFill>
                <a:latin typeface="Times New Roman" panose="02020603050405020304" pitchFamily="18" charset="0"/>
                <a:cs typeface="Times New Roman" panose="02020603050405020304" pitchFamily="18" charset="0"/>
              </a:rPr>
              <a:t>DASHES</a:t>
            </a:r>
            <a:r>
              <a:rPr lang="en-US" b="1" dirty="0">
                <a:solidFill>
                  <a:prstClr val="black"/>
                </a:solidFill>
                <a:latin typeface="Times New Roman" panose="02020603050405020304" pitchFamily="18" charset="0"/>
                <a:cs typeface="Times New Roman" panose="02020603050405020304" pitchFamily="18" charset="0"/>
              </a:rPr>
              <a:t> </a:t>
            </a:r>
            <a:r>
              <a:rPr lang="en-US" b="1" dirty="0">
                <a:solidFill>
                  <a:srgbClr val="C00000"/>
                </a:solidFill>
                <a:latin typeface="Times New Roman" panose="02020603050405020304" pitchFamily="18" charset="0"/>
                <a:cs typeface="Times New Roman" panose="02020603050405020304" pitchFamily="18" charset="0"/>
              </a:rPr>
              <a:t>See book page 55-56 </a:t>
            </a:r>
          </a:p>
          <a:p>
            <a:pPr marL="0" lvl="0" indent="0" algn="l" defTabSz="914400">
              <a:spcBef>
                <a:spcPts val="0"/>
              </a:spcBef>
              <a:buClrTx/>
              <a:buSzTx/>
              <a:buNone/>
            </a:pPr>
            <a:r>
              <a:rPr lang="en-US" dirty="0">
                <a:solidFill>
                  <a:prstClr val="black"/>
                </a:solidFill>
                <a:latin typeface="Times New Roman" panose="02020603050405020304" pitchFamily="18" charset="0"/>
                <a:cs typeface="Times New Roman" panose="02020603050405020304" pitchFamily="18" charset="0"/>
              </a:rPr>
              <a:t> A dash is a specialized punctuation mark reserved for only a few types </a:t>
            </a:r>
            <a:r>
              <a:rPr lang="en-US" dirty="0" err="1">
                <a:solidFill>
                  <a:prstClr val="black"/>
                </a:solidFill>
                <a:latin typeface="Times New Roman" panose="02020603050405020304" pitchFamily="18" charset="0"/>
                <a:cs typeface="Times New Roman" panose="02020603050405020304" pitchFamily="18" charset="0"/>
              </a:rPr>
              <a:t>ofsituations.However,many</a:t>
            </a:r>
            <a:r>
              <a:rPr lang="en-US" dirty="0">
                <a:solidFill>
                  <a:prstClr val="black"/>
                </a:solidFill>
                <a:latin typeface="Times New Roman" panose="02020603050405020304" pitchFamily="18" charset="0"/>
                <a:cs typeface="Times New Roman" panose="02020603050405020304" pitchFamily="18" charset="0"/>
              </a:rPr>
              <a:t> writers use it </a:t>
            </a:r>
            <a:r>
              <a:rPr lang="en-US" dirty="0" err="1">
                <a:solidFill>
                  <a:prstClr val="black"/>
                </a:solidFill>
                <a:latin typeface="Times New Roman" panose="02020603050405020304" pitchFamily="18" charset="0"/>
                <a:cs typeface="Times New Roman" panose="02020603050405020304" pitchFamily="18" charset="0"/>
              </a:rPr>
              <a:t>incorrectly.Dashes</a:t>
            </a:r>
            <a:r>
              <a:rPr lang="en-US" dirty="0">
                <a:solidFill>
                  <a:prstClr val="black"/>
                </a:solidFill>
                <a:latin typeface="Times New Roman" panose="02020603050405020304" pitchFamily="18" charset="0"/>
                <a:cs typeface="Times New Roman" panose="02020603050405020304" pitchFamily="18" charset="0"/>
              </a:rPr>
              <a:t> call attention to themselves. Because </a:t>
            </a:r>
            <a:r>
              <a:rPr lang="en-US" dirty="0" err="1">
                <a:solidFill>
                  <a:prstClr val="black"/>
                </a:solidFill>
                <a:latin typeface="Times New Roman" panose="02020603050405020304" pitchFamily="18" charset="0"/>
                <a:cs typeface="Times New Roman" panose="02020603050405020304" pitchFamily="18" charset="0"/>
              </a:rPr>
              <a:t>ofthis,a</a:t>
            </a:r>
            <a:r>
              <a:rPr lang="en-US" dirty="0">
                <a:solidFill>
                  <a:prstClr val="black"/>
                </a:solidFill>
                <a:latin typeface="Times New Roman" panose="02020603050405020304" pitchFamily="18" charset="0"/>
                <a:cs typeface="Times New Roman" panose="02020603050405020304" pitchFamily="18" charset="0"/>
              </a:rPr>
              <a:t> careful writer uses them </a:t>
            </a:r>
            <a:r>
              <a:rPr lang="en-US" dirty="0" err="1">
                <a:solidFill>
                  <a:prstClr val="black"/>
                </a:solidFill>
                <a:latin typeface="Times New Roman" panose="02020603050405020304" pitchFamily="18" charset="0"/>
                <a:cs typeface="Times New Roman" panose="02020603050405020304" pitchFamily="18" charset="0"/>
              </a:rPr>
              <a:t>sparingly.They</a:t>
            </a:r>
            <a:r>
              <a:rPr lang="en-US" dirty="0">
                <a:solidFill>
                  <a:prstClr val="black"/>
                </a:solidFill>
                <a:latin typeface="Times New Roman" panose="02020603050405020304" pitchFamily="18" charset="0"/>
                <a:cs typeface="Times New Roman" panose="02020603050405020304" pitchFamily="18" charset="0"/>
              </a:rPr>
              <a:t> are very effective </a:t>
            </a:r>
            <a:r>
              <a:rPr lang="en-US" dirty="0" err="1">
                <a:solidFill>
                  <a:prstClr val="black"/>
                </a:solidFill>
                <a:latin typeface="Times New Roman" panose="02020603050405020304" pitchFamily="18" charset="0"/>
                <a:cs typeface="Times New Roman" panose="02020603050405020304" pitchFamily="18" charset="0"/>
              </a:rPr>
              <a:t>ifused</a:t>
            </a:r>
            <a:r>
              <a:rPr lang="en-US" dirty="0">
                <a:solidFill>
                  <a:prstClr val="black"/>
                </a:solidFill>
                <a:latin typeface="Times New Roman" panose="02020603050405020304" pitchFamily="18" charset="0"/>
                <a:cs typeface="Times New Roman" panose="02020603050405020304" pitchFamily="18" charset="0"/>
              </a:rPr>
              <a:t> </a:t>
            </a:r>
            <a:r>
              <a:rPr lang="en-US" dirty="0" err="1">
                <a:solidFill>
                  <a:prstClr val="black"/>
                </a:solidFill>
                <a:latin typeface="Times New Roman" panose="02020603050405020304" pitchFamily="18" charset="0"/>
                <a:cs typeface="Times New Roman" panose="02020603050405020304" pitchFamily="18" charset="0"/>
              </a:rPr>
              <a:t>correctly,but</a:t>
            </a:r>
            <a:r>
              <a:rPr lang="en-US" dirty="0">
                <a:solidFill>
                  <a:prstClr val="black"/>
                </a:solidFill>
                <a:latin typeface="Times New Roman" panose="02020603050405020304" pitchFamily="18" charset="0"/>
                <a:cs typeface="Times New Roman" panose="02020603050405020304" pitchFamily="18" charset="0"/>
              </a:rPr>
              <a:t> they lose their impact if they are overused.</a:t>
            </a:r>
          </a:p>
          <a:p>
            <a:pPr marL="0" lvl="0" indent="0" algn="l" defTabSz="914400">
              <a:spcBef>
                <a:spcPts val="0"/>
              </a:spcBef>
              <a:buClrTx/>
              <a:buSzTx/>
              <a:buNone/>
            </a:pPr>
            <a:r>
              <a:rPr lang="en-US" dirty="0">
                <a:solidFill>
                  <a:prstClr val="black"/>
                </a:solidFill>
                <a:latin typeface="Times New Roman" panose="02020603050405020304" pitchFamily="18" charset="0"/>
                <a:cs typeface="Times New Roman" panose="02020603050405020304" pitchFamily="18" charset="0"/>
              </a:rPr>
              <a:t>• Use a dash to mark a sudden break in thought or to insert a comment.</a:t>
            </a:r>
          </a:p>
          <a:p>
            <a:pPr marL="0" lvl="0" indent="0" algn="l" defTabSz="914400">
              <a:spcBef>
                <a:spcPts val="0"/>
              </a:spcBef>
              <a:buClrTx/>
              <a:buSzTx/>
              <a:buNone/>
            </a:pPr>
            <a:r>
              <a:rPr lang="en-US" dirty="0">
                <a:solidFill>
                  <a:srgbClr val="54A021"/>
                </a:solidFill>
                <a:latin typeface="Times New Roman" panose="02020603050405020304" pitchFamily="18" charset="0"/>
                <a:cs typeface="Times New Roman" panose="02020603050405020304" pitchFamily="18" charset="0"/>
              </a:rPr>
              <a:t>Take these ﬁles and this—Look out for that truck! I remember the day—what teenager doesn’t—that the space shuttle exploded. Abby is delighted—as we are—about your new job.</a:t>
            </a:r>
          </a:p>
          <a:p>
            <a:pPr marL="0" lvl="0" indent="0" algn="l" defTabSz="914400">
              <a:spcBef>
                <a:spcPts val="0"/>
              </a:spcBef>
              <a:buClrTx/>
              <a:buSzTx/>
              <a:buNone/>
            </a:pPr>
            <a:r>
              <a:rPr lang="en-US" dirty="0">
                <a:solidFill>
                  <a:prstClr val="black"/>
                </a:solidFill>
                <a:latin typeface="Times New Roman" panose="02020603050405020304" pitchFamily="18" charset="0"/>
                <a:cs typeface="Times New Roman" panose="02020603050405020304" pitchFamily="18" charset="0"/>
              </a:rPr>
              <a:t>• Use a dash to emphasize explanatory </a:t>
            </a:r>
            <a:r>
              <a:rPr lang="en-US" dirty="0" err="1">
                <a:solidFill>
                  <a:prstClr val="black"/>
                </a:solidFill>
                <a:latin typeface="Times New Roman" panose="02020603050405020304" pitchFamily="18" charset="0"/>
                <a:cs typeface="Times New Roman" panose="02020603050405020304" pitchFamily="18" charset="0"/>
              </a:rPr>
              <a:t>material.You</a:t>
            </a:r>
            <a:r>
              <a:rPr lang="en-US" dirty="0">
                <a:solidFill>
                  <a:prstClr val="black"/>
                </a:solidFill>
                <a:latin typeface="Times New Roman" panose="02020603050405020304" pitchFamily="18" charset="0"/>
                <a:cs typeface="Times New Roman" panose="02020603050405020304" pitchFamily="18" charset="0"/>
              </a:rPr>
              <a:t> don’t have to use a dash, but you may. Realizing your limitations—</a:t>
            </a:r>
            <a:r>
              <a:rPr lang="en-US" dirty="0" err="1">
                <a:solidFill>
                  <a:prstClr val="black"/>
                </a:solidFill>
                <a:latin typeface="Times New Roman" panose="02020603050405020304" pitchFamily="18" charset="0"/>
                <a:cs typeface="Times New Roman" panose="02020603050405020304" pitchFamily="18" charset="0"/>
              </a:rPr>
              <a:t>time,money,and</a:t>
            </a:r>
            <a:r>
              <a:rPr lang="en-US" dirty="0">
                <a:solidFill>
                  <a:prstClr val="black"/>
                </a:solidFill>
                <a:latin typeface="Times New Roman" panose="02020603050405020304" pitchFamily="18" charset="0"/>
                <a:cs typeface="Times New Roman" panose="02020603050405020304" pitchFamily="18" charset="0"/>
              </a:rPr>
              <a:t> energy—makes planning more realistic. </a:t>
            </a:r>
            <a:endParaRPr lang="en-GB" dirty="0">
              <a:solidFill>
                <a:prstClr val="black"/>
              </a:solidFill>
              <a:latin typeface="Times New Roman" panose="02020603050405020304" pitchFamily="18" charset="0"/>
              <a:cs typeface="Times New Roman" panose="02020603050405020304" pitchFamily="18" charset="0"/>
            </a:endParaRPr>
          </a:p>
          <a:p>
            <a:pPr marL="0" lvl="0" indent="0" algn="l" defTabSz="914400">
              <a:spcBef>
                <a:spcPts val="0"/>
              </a:spcBef>
              <a:buClrTx/>
              <a:buSzTx/>
              <a:buNone/>
            </a:pPr>
            <a:r>
              <a:rPr lang="en-US" dirty="0">
                <a:solidFill>
                  <a:srgbClr val="54A021"/>
                </a:solidFill>
                <a:latin typeface="Times New Roman" panose="02020603050405020304" pitchFamily="18" charset="0"/>
                <a:cs typeface="Times New Roman" panose="02020603050405020304" pitchFamily="18" charset="0"/>
              </a:rPr>
              <a:t>He lit a cigarette inside the building—an unconscious habit.</a:t>
            </a:r>
            <a:endParaRPr lang="ar-EG" dirty="0">
              <a:solidFill>
                <a:srgbClr val="54A021"/>
              </a:solidFill>
              <a:latin typeface="Times New Roman" panose="02020603050405020304" pitchFamily="18" charset="0"/>
              <a:cs typeface="Times New Roman" panose="02020603050405020304" pitchFamily="18" charset="0"/>
            </a:endParaRPr>
          </a:p>
          <a:p>
            <a:pPr marL="0" lvl="0" indent="0" algn="l" defTabSz="914400">
              <a:spcBef>
                <a:spcPts val="0"/>
              </a:spcBef>
              <a:buClrTx/>
              <a:buSzTx/>
              <a:buNone/>
            </a:pPr>
            <a:r>
              <a:rPr lang="en-US" b="1" dirty="0">
                <a:solidFill>
                  <a:srgbClr val="54A021"/>
                </a:solidFill>
                <a:latin typeface="Times New Roman" panose="02020603050405020304" pitchFamily="18" charset="0"/>
                <a:cs typeface="Times New Roman" panose="02020603050405020304" pitchFamily="18" charset="0"/>
              </a:rPr>
              <a:t>GRAMMAR IQ QUIZ</a:t>
            </a:r>
            <a:endParaRPr lang="en-US" b="1" dirty="0">
              <a:solidFill>
                <a:srgbClr val="E76618"/>
              </a:solidFill>
              <a:latin typeface="Times New Roman" panose="02020603050405020304" pitchFamily="18" charset="0"/>
              <a:cs typeface="Times New Roman" panose="02020603050405020304" pitchFamily="18" charset="0"/>
            </a:endParaRPr>
          </a:p>
          <a:p>
            <a:pPr marL="0" lvl="0" indent="0" algn="l" defTabSz="914400">
              <a:spcBef>
                <a:spcPts val="0"/>
              </a:spcBef>
              <a:buClrTx/>
              <a:buSzTx/>
              <a:buNone/>
            </a:pPr>
            <a:r>
              <a:rPr lang="en-US" dirty="0">
                <a:solidFill>
                  <a:srgbClr val="E76618"/>
                </a:solidFill>
                <a:latin typeface="Times New Roman" panose="02020603050405020304" pitchFamily="18" charset="0"/>
                <a:cs typeface="Times New Roman" panose="02020603050405020304" pitchFamily="18" charset="0"/>
              </a:rPr>
              <a:t>Add apostrophes and dashes wherever they are needed in the following sentences.</a:t>
            </a:r>
            <a:r>
              <a:rPr lang="en-US" dirty="0">
                <a:solidFill>
                  <a:prstClr val="black"/>
                </a:solidFill>
                <a:latin typeface="Times New Roman" panose="02020603050405020304" pitchFamily="18" charset="0"/>
                <a:cs typeface="Times New Roman" panose="02020603050405020304" pitchFamily="18" charset="0"/>
              </a:rPr>
              <a:t>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1-The manager evaluated the sales associates performance.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5727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4B0E9C-3668-4301-8A16-A03C03372CC5}"/>
              </a:ext>
            </a:extLst>
          </p:cNvPr>
          <p:cNvSpPr>
            <a:spLocks noGrp="1"/>
          </p:cNvSpPr>
          <p:nvPr>
            <p:ph idx="1"/>
          </p:nvPr>
        </p:nvSpPr>
        <p:spPr>
          <a:xfrm>
            <a:off x="677334" y="209550"/>
            <a:ext cx="11000316" cy="6343649"/>
          </a:xfrm>
        </p:spPr>
        <p:txBody>
          <a:bodyPr>
            <a:normAutofit/>
          </a:bodyPr>
          <a:lstStyle/>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2. The ﬁne equaled two weeks pay.</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 3. Owen </a:t>
            </a:r>
            <a:r>
              <a:rPr lang="en-US" dirty="0" err="1">
                <a:solidFill>
                  <a:prstClr val="black"/>
                </a:solidFill>
                <a:latin typeface="Times New Roman" panose="02020603050405020304" pitchFamily="18" charset="0"/>
                <a:cs typeface="Times New Roman" panose="02020603050405020304" pitchFamily="18" charset="0"/>
              </a:rPr>
              <a:t>isnt</a:t>
            </a:r>
            <a:r>
              <a:rPr lang="en-US" dirty="0">
                <a:solidFill>
                  <a:prstClr val="black"/>
                </a:solidFill>
                <a:latin typeface="Times New Roman" panose="02020603050405020304" pitchFamily="18" charset="0"/>
                <a:cs typeface="Times New Roman" panose="02020603050405020304" pitchFamily="18" charset="0"/>
              </a:rPr>
              <a:t> scheduled to work today</a:t>
            </a:r>
          </a:p>
          <a:p>
            <a:pPr lvl="0" algn="l" defTabSz="914400">
              <a:spcBef>
                <a:spcPts val="0"/>
              </a:spcBef>
              <a:buClrTx/>
              <a:buSzTx/>
              <a:buFontTx/>
              <a:buAutoNum type="arabicPeriod"/>
            </a:pPr>
            <a:r>
              <a:rPr lang="en-US" b="1" dirty="0">
                <a:solidFill>
                  <a:prstClr val="black"/>
                </a:solidFill>
                <a:latin typeface="Times New Roman" panose="02020603050405020304" pitchFamily="18" charset="0"/>
                <a:cs typeface="Times New Roman" panose="02020603050405020304" pitchFamily="18" charset="0"/>
              </a:rPr>
              <a:t>Answers</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 1. The manager evaluated the sales associate’s performance.(apostrophe shows possession)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2. The ﬁne equaled two </a:t>
            </a:r>
            <a:r>
              <a:rPr lang="en-US" dirty="0" err="1">
                <a:solidFill>
                  <a:prstClr val="black"/>
                </a:solidFill>
                <a:latin typeface="Times New Roman" panose="02020603050405020304" pitchFamily="18" charset="0"/>
                <a:cs typeface="Times New Roman" panose="02020603050405020304" pitchFamily="18" charset="0"/>
              </a:rPr>
              <a:t>weeks’pay</a:t>
            </a:r>
            <a:r>
              <a:rPr lang="en-US" dirty="0">
                <a:solidFill>
                  <a:prstClr val="black"/>
                </a:solidFill>
                <a:latin typeface="Times New Roman" panose="02020603050405020304" pitchFamily="18" charset="0"/>
                <a:cs typeface="Times New Roman" panose="02020603050405020304" pitchFamily="18" charset="0"/>
              </a:rPr>
              <a:t>.(shows possession)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3. Owen isn’t scheduled to work today.(apostrophe denotes a contraction)</a:t>
            </a:r>
          </a:p>
          <a:p>
            <a:pPr marL="0" lvl="0" indent="0" algn="l" defTabSz="914400">
              <a:spcBef>
                <a:spcPts val="0"/>
              </a:spcBef>
              <a:buClrTx/>
              <a:buSzTx/>
              <a:buNone/>
            </a:pPr>
            <a:r>
              <a:rPr lang="en-US" dirty="0">
                <a:solidFill>
                  <a:srgbClr val="54A021"/>
                </a:solidFill>
                <a:latin typeface="Times New Roman" panose="02020603050405020304" pitchFamily="18" charset="0"/>
                <a:cs typeface="Times New Roman" panose="02020603050405020304" pitchFamily="18" charset="0"/>
              </a:rPr>
              <a:t>Add apostrophes and dashes wherever they are needed in the following sentences.  </a:t>
            </a:r>
            <a:r>
              <a:rPr lang="en-US" dirty="0">
                <a:solidFill>
                  <a:prstClr val="black"/>
                </a:solidFill>
                <a:latin typeface="Times New Roman" panose="02020603050405020304" pitchFamily="18" charset="0"/>
                <a:cs typeface="Times New Roman" panose="02020603050405020304" pitchFamily="18" charset="0"/>
              </a:rPr>
              <a:t>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1-The manager evaluated the sales associates performance.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2. The ﬁne equaled two weeks pay.</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 3. Owen </a:t>
            </a:r>
            <a:r>
              <a:rPr lang="en-US" dirty="0" err="1">
                <a:solidFill>
                  <a:prstClr val="black"/>
                </a:solidFill>
                <a:latin typeface="Times New Roman" panose="02020603050405020304" pitchFamily="18" charset="0"/>
                <a:cs typeface="Times New Roman" panose="02020603050405020304" pitchFamily="18" charset="0"/>
              </a:rPr>
              <a:t>isnt</a:t>
            </a:r>
            <a:r>
              <a:rPr lang="en-US" dirty="0">
                <a:solidFill>
                  <a:prstClr val="black"/>
                </a:solidFill>
                <a:latin typeface="Times New Roman" panose="02020603050405020304" pitchFamily="18" charset="0"/>
                <a:cs typeface="Times New Roman" panose="02020603050405020304" pitchFamily="18" charset="0"/>
              </a:rPr>
              <a:t> scheduled to work today</a:t>
            </a:r>
          </a:p>
          <a:p>
            <a:pPr lvl="0" algn="l" defTabSz="914400">
              <a:spcBef>
                <a:spcPts val="0"/>
              </a:spcBef>
              <a:buClrTx/>
              <a:buSzTx/>
              <a:buFontTx/>
              <a:buAutoNum type="arabicPeriod"/>
            </a:pPr>
            <a:r>
              <a:rPr lang="en-US" b="1" dirty="0">
                <a:solidFill>
                  <a:prstClr val="black"/>
                </a:solidFill>
                <a:latin typeface="Times New Roman" panose="02020603050405020304" pitchFamily="18" charset="0"/>
                <a:cs typeface="Times New Roman" panose="02020603050405020304" pitchFamily="18" charset="0"/>
              </a:rPr>
              <a:t>Answers</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 1. The manager evaluated the sales associate’s performance.(apostrophe shows possession)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2. The ﬁne equaled two </a:t>
            </a:r>
            <a:r>
              <a:rPr lang="en-US" dirty="0" err="1">
                <a:solidFill>
                  <a:prstClr val="black"/>
                </a:solidFill>
                <a:latin typeface="Times New Roman" panose="02020603050405020304" pitchFamily="18" charset="0"/>
                <a:cs typeface="Times New Roman" panose="02020603050405020304" pitchFamily="18" charset="0"/>
              </a:rPr>
              <a:t>weeks’pay</a:t>
            </a:r>
            <a:r>
              <a:rPr lang="en-US" dirty="0">
                <a:solidFill>
                  <a:prstClr val="black"/>
                </a:solidFill>
                <a:latin typeface="Times New Roman" panose="02020603050405020304" pitchFamily="18" charset="0"/>
                <a:cs typeface="Times New Roman" panose="02020603050405020304" pitchFamily="18" charset="0"/>
              </a:rPr>
              <a:t>.(shows possession) </a:t>
            </a:r>
          </a:p>
          <a:p>
            <a:pPr lvl="0" algn="l" defTabSz="914400">
              <a:spcBef>
                <a:spcPts val="0"/>
              </a:spcBef>
              <a:buClrTx/>
              <a:buSzTx/>
              <a:buFontTx/>
              <a:buAutoNum type="arabicPeriod"/>
            </a:pPr>
            <a:r>
              <a:rPr lang="en-US" dirty="0">
                <a:solidFill>
                  <a:prstClr val="black"/>
                </a:solidFill>
                <a:latin typeface="Times New Roman" panose="02020603050405020304" pitchFamily="18" charset="0"/>
                <a:cs typeface="Times New Roman" panose="02020603050405020304" pitchFamily="18" charset="0"/>
              </a:rPr>
              <a:t>3. Owen isn’t scheduled to work today.(apostrophe denotes a contraction)</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110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934ED0-BC59-4753-B94E-6DFC56384DF6}"/>
              </a:ext>
            </a:extLst>
          </p:cNvPr>
          <p:cNvSpPr>
            <a:spLocks noGrp="1"/>
          </p:cNvSpPr>
          <p:nvPr>
            <p:ph idx="1"/>
          </p:nvPr>
        </p:nvSpPr>
        <p:spPr>
          <a:xfrm>
            <a:off x="677334" y="323850"/>
            <a:ext cx="9181041" cy="6210299"/>
          </a:xfrm>
        </p:spPr>
        <p:txBody>
          <a:bodyPr>
            <a:normAutofit fontScale="92500" lnSpcReduction="20000"/>
          </a:bodyPr>
          <a:lstStyle/>
          <a:p>
            <a:pPr algn="ctr">
              <a:buClr>
                <a:srgbClr val="90C226"/>
              </a:buClr>
            </a:pPr>
            <a:r>
              <a:rPr lang="ar-EG" sz="2600"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المحاضرة الثانية </a:t>
            </a:r>
            <a:endParaRPr lang="en-GB" sz="2600"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a:p>
            <a:pPr marL="0" lvl="0" indent="0" algn="ctr">
              <a:buClr>
                <a:srgbClr val="90C226"/>
              </a:buClr>
              <a:buNone/>
            </a:pPr>
            <a:r>
              <a:rPr lang="ar-EG" sz="2400" b="1" dirty="0">
                <a:solidFill>
                  <a:srgbClr val="C00000"/>
                </a:solidFill>
                <a:latin typeface="Times New Roman" panose="02020603050405020304" pitchFamily="18" charset="0"/>
                <a:cs typeface="Times New Roman" panose="02020603050405020304" pitchFamily="18" charset="0"/>
              </a:rPr>
              <a:t>درس11- 12الكتاب المقرر ص </a:t>
            </a:r>
            <a:r>
              <a:rPr lang="en-US" sz="2400" b="1" dirty="0">
                <a:solidFill>
                  <a:srgbClr val="C00000"/>
                </a:solidFill>
                <a:latin typeface="Times New Roman" panose="02020603050405020304" pitchFamily="18" charset="0"/>
                <a:cs typeface="Times New Roman" panose="02020603050405020304" pitchFamily="18" charset="0"/>
              </a:rPr>
              <a:t>)</a:t>
            </a:r>
            <a:r>
              <a:rPr lang="ar-EG" sz="2400" b="1" dirty="0">
                <a:solidFill>
                  <a:srgbClr val="C00000"/>
                </a:solidFill>
                <a:latin typeface="Times New Roman" panose="02020603050405020304" pitchFamily="18" charset="0"/>
                <a:cs typeface="Times New Roman" panose="02020603050405020304" pitchFamily="18" charset="0"/>
              </a:rPr>
              <a:t>  57-68 </a:t>
            </a:r>
            <a:r>
              <a:rPr lang="en-GB" sz="2400" b="1" dirty="0">
                <a:solidFill>
                  <a:srgbClr val="C00000"/>
                </a:solidFill>
                <a:latin typeface="Times New Roman" panose="02020603050405020304" pitchFamily="18" charset="0"/>
                <a:cs typeface="Times New Roman" panose="02020603050405020304" pitchFamily="18" charset="0"/>
              </a:rPr>
              <a:t>(</a:t>
            </a:r>
            <a:br>
              <a:rPr lang="ar-EG" sz="2400" b="1" dirty="0">
                <a:solidFill>
                  <a:srgbClr val="FF0000"/>
                </a:solidFill>
                <a:latin typeface="Times New Roman" panose="02020603050405020304" pitchFamily="18" charset="0"/>
                <a:cs typeface="Times New Roman" panose="02020603050405020304" pitchFamily="18" charset="0"/>
              </a:rPr>
            </a:br>
            <a:r>
              <a:rPr lang="en-GB" sz="2400" b="1" dirty="0">
                <a:solidFill>
                  <a:srgbClr val="E76618">
                    <a:lumMod val="75000"/>
                  </a:srgbClr>
                </a:solidFill>
                <a:latin typeface="Times New Roman" panose="02020603050405020304" pitchFamily="18" charset="0"/>
                <a:cs typeface="Times New Roman" panose="02020603050405020304" pitchFamily="18" charset="0"/>
              </a:rPr>
              <a:t>Lesson 11 (page 57-61)</a:t>
            </a:r>
            <a:r>
              <a:rPr lang="en-GB" sz="2400" dirty="0">
                <a:solidFill>
                  <a:srgbClr val="90C226"/>
                </a:solidFill>
                <a:latin typeface="Times New Roman" panose="02020603050405020304" pitchFamily="18" charset="0"/>
                <a:ea typeface="+mj-ea"/>
                <a:cs typeface="Times New Roman" panose="02020603050405020304" pitchFamily="18" charset="0"/>
              </a:rPr>
              <a:t> </a:t>
            </a:r>
            <a:r>
              <a:rPr lang="en-GB" sz="2400" b="1" dirty="0">
                <a:solidFill>
                  <a:srgbClr val="002060"/>
                </a:solidFill>
                <a:latin typeface="Times New Roman" panose="02020603050405020304" pitchFamily="18" charset="0"/>
                <a:ea typeface="+mj-ea"/>
                <a:cs typeface="Times New Roman" panose="02020603050405020304" pitchFamily="18" charset="0"/>
              </a:rPr>
              <a:t>The Finer Points of Punctuation</a:t>
            </a:r>
            <a:endParaRPr lang="ar-EG" sz="2400" b="1" dirty="0">
              <a:solidFill>
                <a:srgbClr val="002060"/>
              </a:solidFill>
              <a:latin typeface="Times New Roman" panose="02020603050405020304" pitchFamily="18" charset="0"/>
              <a:ea typeface="+mj-ea"/>
              <a:cs typeface="Times New Roman" panose="02020603050405020304" pitchFamily="18" charset="0"/>
            </a:endParaRPr>
          </a:p>
          <a:p>
            <a:pPr marL="0" lvl="0" indent="0" algn="ctr">
              <a:buClr>
                <a:srgbClr val="90C226"/>
              </a:buClr>
              <a:buNone/>
            </a:pPr>
            <a:endParaRPr lang="en-GB" sz="2400" b="1" dirty="0">
              <a:solidFill>
                <a:srgbClr val="002060"/>
              </a:solidFill>
              <a:latin typeface="Times New Roman" panose="02020603050405020304" pitchFamily="18" charset="0"/>
              <a:ea typeface="+mj-ea"/>
              <a:cs typeface="Times New Roman" panose="02020603050405020304" pitchFamily="18" charset="0"/>
            </a:endParaRPr>
          </a:p>
          <a:p>
            <a:pPr marL="0" lvl="0" indent="0" algn="l" defTabSz="914400">
              <a:spcBef>
                <a:spcPts val="0"/>
              </a:spcBef>
              <a:buClrTx/>
              <a:buSzTx/>
              <a:buNone/>
            </a:pPr>
            <a:r>
              <a:rPr lang="en-GB" b="1" dirty="0">
                <a:solidFill>
                  <a:srgbClr val="002060"/>
                </a:solidFill>
                <a:latin typeface="Times New Roman" panose="02020603050405020304" pitchFamily="18" charset="0"/>
                <a:ea typeface="+mj-ea"/>
                <a:cs typeface="Times New Roman" panose="02020603050405020304" pitchFamily="18" charset="0"/>
              </a:rPr>
              <a:t>Hyphens</a:t>
            </a:r>
            <a:r>
              <a:rPr lang="en-GB" dirty="0">
                <a:solidFill>
                  <a:srgbClr val="90C226"/>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en-GB" b="1" dirty="0">
                <a:solidFill>
                  <a:srgbClr val="C00000"/>
                </a:solidFill>
                <a:latin typeface="Times New Roman" panose="02020603050405020304" pitchFamily="18" charset="0"/>
                <a:ea typeface="+mj-ea"/>
                <a:cs typeface="Times New Roman" panose="02020603050405020304" pitchFamily="18" charset="0"/>
                <a:sym typeface="Wingdings" panose="05000000000000000000" pitchFamily="2" charset="2"/>
              </a:rPr>
              <a:t>See Book Page 57-60</a:t>
            </a:r>
          </a:p>
          <a:p>
            <a:pPr marL="0" lvl="0" indent="0" algn="l" defTabSz="914400">
              <a:spcBef>
                <a:spcPts val="0"/>
              </a:spcBef>
              <a:buClrTx/>
              <a:buSzTx/>
              <a:buNone/>
            </a:pPr>
            <a:r>
              <a:rPr lang="en-US" dirty="0">
                <a:solidFill>
                  <a:srgbClr val="54A021"/>
                </a:solidFill>
                <a:latin typeface="Times New Roman" panose="02020603050405020304" pitchFamily="18" charset="0"/>
                <a:cs typeface="Times New Roman" panose="02020603050405020304" pitchFamily="18" charset="0"/>
              </a:rPr>
              <a:t>The main purpose </a:t>
            </a:r>
            <a:r>
              <a:rPr lang="en-US" dirty="0" err="1">
                <a:solidFill>
                  <a:srgbClr val="54A021"/>
                </a:solidFill>
                <a:latin typeface="Times New Roman" panose="02020603050405020304" pitchFamily="18" charset="0"/>
                <a:cs typeface="Times New Roman" panose="02020603050405020304" pitchFamily="18" charset="0"/>
              </a:rPr>
              <a:t>ofa</a:t>
            </a:r>
            <a:r>
              <a:rPr lang="en-US" dirty="0">
                <a:solidFill>
                  <a:srgbClr val="54A021"/>
                </a:solidFill>
                <a:latin typeface="Times New Roman" panose="02020603050405020304" pitchFamily="18" charset="0"/>
                <a:cs typeface="Times New Roman" panose="02020603050405020304" pitchFamily="18" charset="0"/>
              </a:rPr>
              <a:t> hyphen is to join words to create a compound </a:t>
            </a:r>
            <a:r>
              <a:rPr lang="en-US" dirty="0" err="1">
                <a:solidFill>
                  <a:srgbClr val="54A021"/>
                </a:solidFill>
                <a:latin typeface="Times New Roman" panose="02020603050405020304" pitchFamily="18" charset="0"/>
                <a:cs typeface="Times New Roman" panose="02020603050405020304" pitchFamily="18" charset="0"/>
              </a:rPr>
              <a:t>word,which</a:t>
            </a:r>
            <a:r>
              <a:rPr lang="en-US" dirty="0">
                <a:solidFill>
                  <a:srgbClr val="54A021"/>
                </a:solidFill>
                <a:latin typeface="Times New Roman" panose="02020603050405020304" pitchFamily="18" charset="0"/>
                <a:cs typeface="Times New Roman" panose="02020603050405020304" pitchFamily="18" charset="0"/>
              </a:rPr>
              <a:t> is a combination of words used as one word. Compound words may be written in three </a:t>
            </a:r>
            <a:r>
              <a:rPr lang="en-US" dirty="0" err="1">
                <a:solidFill>
                  <a:srgbClr val="54A021"/>
                </a:solidFill>
                <a:latin typeface="Times New Roman" panose="02020603050405020304" pitchFamily="18" charset="0"/>
                <a:cs typeface="Times New Roman" panose="02020603050405020304" pitchFamily="18" charset="0"/>
              </a:rPr>
              <a:t>ways:as</a:t>
            </a:r>
            <a:r>
              <a:rPr lang="en-US" dirty="0">
                <a:solidFill>
                  <a:srgbClr val="54A021"/>
                </a:solidFill>
                <a:latin typeface="Times New Roman" panose="02020603050405020304" pitchFamily="18" charset="0"/>
                <a:cs typeface="Times New Roman" panose="02020603050405020304" pitchFamily="18" charset="0"/>
              </a:rPr>
              <a:t> a single </a:t>
            </a:r>
            <a:r>
              <a:rPr lang="en-US" dirty="0" err="1">
                <a:solidFill>
                  <a:srgbClr val="54A021"/>
                </a:solidFill>
                <a:latin typeface="Times New Roman" panose="02020603050405020304" pitchFamily="18" charset="0"/>
                <a:cs typeface="Times New Roman" panose="02020603050405020304" pitchFamily="18" charset="0"/>
              </a:rPr>
              <a:t>word,as</a:t>
            </a:r>
            <a:r>
              <a:rPr lang="en-US" dirty="0">
                <a:solidFill>
                  <a:srgbClr val="54A021"/>
                </a:solidFill>
                <a:latin typeface="Times New Roman" panose="02020603050405020304" pitchFamily="18" charset="0"/>
                <a:cs typeface="Times New Roman" panose="02020603050405020304" pitchFamily="18" charset="0"/>
              </a:rPr>
              <a:t> two </a:t>
            </a:r>
            <a:r>
              <a:rPr lang="en-US" dirty="0" err="1">
                <a:solidFill>
                  <a:srgbClr val="54A021"/>
                </a:solidFill>
                <a:latin typeface="Times New Roman" panose="02020603050405020304" pitchFamily="18" charset="0"/>
                <a:cs typeface="Times New Roman" panose="02020603050405020304" pitchFamily="18" charset="0"/>
              </a:rPr>
              <a:t>words,or</a:t>
            </a:r>
            <a:r>
              <a:rPr lang="en-US" dirty="0">
                <a:solidFill>
                  <a:srgbClr val="54A021"/>
                </a:solidFill>
                <a:latin typeface="Times New Roman" panose="02020603050405020304" pitchFamily="18" charset="0"/>
                <a:cs typeface="Times New Roman" panose="02020603050405020304" pitchFamily="18" charset="0"/>
              </a:rPr>
              <a:t> as a hyphenated </a:t>
            </a:r>
            <a:r>
              <a:rPr lang="en-US" dirty="0" err="1">
                <a:solidFill>
                  <a:srgbClr val="54A021"/>
                </a:solidFill>
                <a:latin typeface="Times New Roman" panose="02020603050405020304" pitchFamily="18" charset="0"/>
                <a:cs typeface="Times New Roman" panose="02020603050405020304" pitchFamily="18" charset="0"/>
              </a:rPr>
              <a:t>word.Whenever</a:t>
            </a:r>
            <a:r>
              <a:rPr lang="en-US" dirty="0">
                <a:solidFill>
                  <a:srgbClr val="54A021"/>
                </a:solidFill>
                <a:latin typeface="Times New Roman" panose="02020603050405020304" pitchFamily="18" charset="0"/>
                <a:cs typeface="Times New Roman" panose="02020603050405020304" pitchFamily="18" charset="0"/>
              </a:rPr>
              <a:t> you are in </a:t>
            </a:r>
            <a:r>
              <a:rPr lang="en-US" dirty="0" err="1">
                <a:solidFill>
                  <a:srgbClr val="54A021"/>
                </a:solidFill>
                <a:latin typeface="Times New Roman" panose="02020603050405020304" pitchFamily="18" charset="0"/>
                <a:cs typeface="Times New Roman" panose="02020603050405020304" pitchFamily="18" charset="0"/>
              </a:rPr>
              <a:t>doubt,consult</a:t>
            </a:r>
            <a:r>
              <a:rPr lang="en-US" dirty="0">
                <a:solidFill>
                  <a:srgbClr val="54A021"/>
                </a:solidFill>
                <a:latin typeface="Times New Roman" panose="02020603050405020304" pitchFamily="18" charset="0"/>
                <a:cs typeface="Times New Roman" panose="02020603050405020304" pitchFamily="18" charset="0"/>
              </a:rPr>
              <a:t> a recent dictionary. </a:t>
            </a:r>
          </a:p>
          <a:p>
            <a:pPr marL="0" indent="0" algn="l" defTabSz="914400">
              <a:spcBef>
                <a:spcPts val="0"/>
              </a:spcBef>
              <a:buClrTx/>
              <a:buSzTx/>
              <a:buNone/>
            </a:pPr>
            <a:r>
              <a:rPr lang="en-US" b="1" dirty="0">
                <a:solidFill>
                  <a:schemeClr val="accent2">
                    <a:lumMod val="75000"/>
                  </a:schemeClr>
                </a:solidFill>
                <a:latin typeface="Times New Roman" panose="02020603050405020304" pitchFamily="18" charset="0"/>
                <a:cs typeface="Times New Roman" panose="02020603050405020304" pitchFamily="18" charset="0"/>
              </a:rPr>
              <a:t>Two-Word</a:t>
            </a:r>
            <a:r>
              <a:rPr lang="en-US" dirty="0">
                <a:solidFill>
                  <a:schemeClr val="accent2">
                    <a:lumMod val="75000"/>
                  </a:schemeClr>
                </a:solidFill>
                <a:latin typeface="Times New Roman" panose="02020603050405020304" pitchFamily="18" charset="0"/>
                <a:cs typeface="Times New Roman" panose="02020603050405020304" pitchFamily="18" charset="0"/>
              </a:rPr>
              <a:t> </a:t>
            </a:r>
            <a:r>
              <a:rPr lang="en-US" b="1" dirty="0">
                <a:solidFill>
                  <a:schemeClr val="accent2">
                    <a:lumMod val="75000"/>
                  </a:schemeClr>
                </a:solidFill>
                <a:latin typeface="Times New Roman" panose="02020603050405020304" pitchFamily="18" charset="0"/>
                <a:cs typeface="Times New Roman" panose="02020603050405020304" pitchFamily="18" charset="0"/>
              </a:rPr>
              <a:t>Compound</a:t>
            </a:r>
            <a:r>
              <a:rPr lang="en-US" dirty="0">
                <a:solidFill>
                  <a:schemeClr val="accent2">
                    <a:lumMod val="75000"/>
                  </a:schemeClr>
                </a:solidFill>
                <a:latin typeface="Times New Roman" panose="02020603050405020304" pitchFamily="18" charset="0"/>
                <a:cs typeface="Times New Roman" panose="02020603050405020304" pitchFamily="18" charset="0"/>
              </a:rPr>
              <a:t> </a:t>
            </a:r>
            <a:r>
              <a:rPr lang="en-US" b="1" dirty="0">
                <a:solidFill>
                  <a:schemeClr val="accent2">
                    <a:lumMod val="75000"/>
                  </a:schemeClr>
                </a:solidFill>
                <a:latin typeface="Times New Roman" panose="02020603050405020304" pitchFamily="18" charset="0"/>
                <a:cs typeface="Times New Roman" panose="02020603050405020304" pitchFamily="18" charset="0"/>
              </a:rPr>
              <a:t>Nouns: </a:t>
            </a:r>
            <a:r>
              <a:rPr lang="en-US" dirty="0">
                <a:solidFill>
                  <a:schemeClr val="accent2">
                    <a:lumMod val="75000"/>
                  </a:schemeClr>
                </a:solidFill>
                <a:latin typeface="Times New Roman" panose="02020603050405020304" pitchFamily="18" charset="0"/>
                <a:cs typeface="Times New Roman" panose="02020603050405020304" pitchFamily="18" charset="0"/>
              </a:rPr>
              <a:t>couch potato</a:t>
            </a:r>
          </a:p>
          <a:p>
            <a:pPr marL="0" lvl="0" indent="0" algn="l" defTabSz="914400">
              <a:spcBef>
                <a:spcPts val="0"/>
              </a:spcBef>
              <a:buClrTx/>
              <a:buSzTx/>
              <a:buNone/>
            </a:pPr>
            <a:r>
              <a:rPr lang="en-US" dirty="0">
                <a:solidFill>
                  <a:schemeClr val="accent2">
                    <a:lumMod val="75000"/>
                  </a:schemeClr>
                </a:solidFill>
                <a:latin typeface="Times New Roman" panose="02020603050405020304" pitchFamily="18" charset="0"/>
                <a:cs typeface="Times New Roman" panose="02020603050405020304" pitchFamily="18" charset="0"/>
              </a:rPr>
              <a:t> </a:t>
            </a:r>
            <a:r>
              <a:rPr lang="en-US" b="1" dirty="0">
                <a:solidFill>
                  <a:schemeClr val="accent2">
                    <a:lumMod val="75000"/>
                  </a:schemeClr>
                </a:solidFill>
                <a:latin typeface="Times New Roman" panose="02020603050405020304" pitchFamily="18" charset="0"/>
                <a:cs typeface="Times New Roman" panose="02020603050405020304" pitchFamily="18" charset="0"/>
              </a:rPr>
              <a:t>Hyphenated Compound Nouns :</a:t>
            </a:r>
            <a:r>
              <a:rPr lang="en-US" dirty="0">
                <a:solidFill>
                  <a:schemeClr val="accent2">
                    <a:lumMod val="75000"/>
                  </a:schemeClr>
                </a:solidFill>
                <a:latin typeface="Times New Roman" panose="02020603050405020304" pitchFamily="18" charset="0"/>
                <a:cs typeface="Times New Roman" panose="02020603050405020304" pitchFamily="18" charset="0"/>
              </a:rPr>
              <a:t>father-in-law,</a:t>
            </a:r>
            <a:r>
              <a:rPr lang="en-US" b="1" dirty="0">
                <a:solidFill>
                  <a:schemeClr val="accent2">
                    <a:lumMod val="75000"/>
                  </a:schemeClr>
                </a:solidFill>
                <a:latin typeface="Times New Roman" panose="02020603050405020304" pitchFamily="18" charset="0"/>
                <a:cs typeface="Times New Roman" panose="02020603050405020304" pitchFamily="18" charset="0"/>
              </a:rPr>
              <a:t> </a:t>
            </a:r>
            <a:r>
              <a:rPr lang="en-US" dirty="0">
                <a:solidFill>
                  <a:schemeClr val="accent2">
                    <a:lumMod val="75000"/>
                  </a:schemeClr>
                </a:solidFill>
                <a:latin typeface="Times New Roman" panose="02020603050405020304" pitchFamily="18" charset="0"/>
                <a:cs typeface="Times New Roman" panose="02020603050405020304" pitchFamily="18" charset="0"/>
              </a:rPr>
              <a:t>mayor-elect </a:t>
            </a:r>
          </a:p>
          <a:p>
            <a:pPr algn="l">
              <a:spcBef>
                <a:spcPts val="0"/>
              </a:spcBef>
            </a:pPr>
            <a:r>
              <a:rPr lang="en-GB" b="1" dirty="0">
                <a:solidFill>
                  <a:schemeClr val="accent2">
                    <a:lumMod val="75000"/>
                  </a:schemeClr>
                </a:solidFill>
                <a:latin typeface="Times New Roman" panose="02020603050405020304" pitchFamily="18" charset="0"/>
                <a:cs typeface="Times New Roman" panose="02020603050405020304" pitchFamily="18" charset="0"/>
              </a:rPr>
              <a:t>Single-Word Compound Nouns: </a:t>
            </a:r>
            <a:r>
              <a:rPr lang="en-GB" dirty="0">
                <a:solidFill>
                  <a:schemeClr val="accent2">
                    <a:lumMod val="75000"/>
                  </a:schemeClr>
                </a:solidFill>
                <a:latin typeface="Times New Roman" panose="02020603050405020304" pitchFamily="18" charset="0"/>
                <a:cs typeface="Times New Roman" panose="02020603050405020304" pitchFamily="18" charset="0"/>
              </a:rPr>
              <a:t>driveway</a:t>
            </a:r>
          </a:p>
          <a:p>
            <a:pPr lvl="0" algn="l">
              <a:spcBef>
                <a:spcPts val="0"/>
              </a:spcBef>
              <a:buClr>
                <a:srgbClr val="90C226"/>
              </a:buClr>
            </a:pPr>
            <a:r>
              <a:rPr lang="en-US" b="1" dirty="0">
                <a:solidFill>
                  <a:srgbClr val="90C226"/>
                </a:solidFill>
                <a:latin typeface="Times New Roman" panose="02020603050405020304" pitchFamily="18" charset="0"/>
                <a:ea typeface="+mj-ea"/>
                <a:cs typeface="Times New Roman" panose="02020603050405020304" pitchFamily="18" charset="0"/>
              </a:rPr>
              <a:t>Use a hyphen to join two words working together as one</a:t>
            </a:r>
            <a:r>
              <a:rPr lang="en-US" dirty="0">
                <a:solidFill>
                  <a:srgbClr val="90C226"/>
                </a:solidFill>
                <a:latin typeface="Times New Roman" panose="02020603050405020304" pitchFamily="18" charset="0"/>
                <a:ea typeface="+mj-ea"/>
                <a:cs typeface="Times New Roman" panose="02020603050405020304" pitchFamily="18" charset="0"/>
              </a:rPr>
              <a:t>.</a:t>
            </a:r>
            <a:br>
              <a:rPr lang="en-US" dirty="0">
                <a:solidFill>
                  <a:srgbClr val="90C226"/>
                </a:solidFill>
                <a:latin typeface="Times New Roman" panose="02020603050405020304" pitchFamily="18" charset="0"/>
                <a:ea typeface="+mj-ea"/>
                <a:cs typeface="Times New Roman" panose="02020603050405020304" pitchFamily="18" charset="0"/>
              </a:rPr>
            </a:br>
            <a:r>
              <a:rPr lang="en-US" dirty="0">
                <a:solidFill>
                  <a:srgbClr val="90C226"/>
                </a:solidFill>
                <a:latin typeface="Times New Roman" panose="02020603050405020304" pitchFamily="18" charset="0"/>
                <a:ea typeface="+mj-ea"/>
                <a:cs typeface="Times New Roman" panose="02020603050405020304" pitchFamily="18" charset="0"/>
              </a:rPr>
              <a:t>For </a:t>
            </a:r>
            <a:r>
              <a:rPr lang="en-US" dirty="0" err="1">
                <a:solidFill>
                  <a:srgbClr val="90C226"/>
                </a:solidFill>
                <a:latin typeface="Times New Roman" panose="02020603050405020304" pitchFamily="18" charset="0"/>
                <a:ea typeface="+mj-ea"/>
                <a:cs typeface="Times New Roman" panose="02020603050405020304" pitchFamily="18" charset="0"/>
              </a:rPr>
              <a:t>example:</a:t>
            </a:r>
            <a:r>
              <a:rPr lang="en-US" dirty="0" err="1">
                <a:solidFill>
                  <a:srgbClr val="E76618"/>
                </a:solidFill>
                <a:latin typeface="Times New Roman" panose="02020603050405020304" pitchFamily="18" charset="0"/>
                <a:ea typeface="+mj-ea"/>
                <a:cs typeface="Times New Roman" panose="02020603050405020304" pitchFamily="18" charset="0"/>
              </a:rPr>
              <a:t>Mark</a:t>
            </a:r>
            <a:r>
              <a:rPr lang="en-US" dirty="0">
                <a:solidFill>
                  <a:srgbClr val="E76618"/>
                </a:solidFill>
                <a:latin typeface="Times New Roman" panose="02020603050405020304" pitchFamily="18" charset="0"/>
                <a:ea typeface="+mj-ea"/>
                <a:cs typeface="Times New Roman" panose="02020603050405020304" pitchFamily="18" charset="0"/>
              </a:rPr>
              <a:t> is a singer-dancer.</a:t>
            </a:r>
            <a:br>
              <a:rPr lang="en-US" dirty="0">
                <a:solidFill>
                  <a:srgbClr val="E76618"/>
                </a:solidFill>
                <a:latin typeface="Times New Roman" panose="02020603050405020304" pitchFamily="18" charset="0"/>
                <a:ea typeface="+mj-ea"/>
                <a:cs typeface="Times New Roman" panose="02020603050405020304" pitchFamily="18" charset="0"/>
              </a:rPr>
            </a:br>
            <a:r>
              <a:rPr lang="en-US" b="1" dirty="0">
                <a:solidFill>
                  <a:srgbClr val="54A021"/>
                </a:solidFill>
                <a:latin typeface="Times New Roman" panose="02020603050405020304" pitchFamily="18" charset="0"/>
                <a:ea typeface="+mj-ea"/>
                <a:cs typeface="Times New Roman" panose="02020603050405020304" pitchFamily="18" charset="0"/>
              </a:rPr>
              <a:t>Use a hyphen to join more than two words into a single word.</a:t>
            </a:r>
            <a:br>
              <a:rPr lang="en-US" dirty="0">
                <a:solidFill>
                  <a:srgbClr val="E76618"/>
                </a:solidFill>
                <a:latin typeface="Times New Roman" panose="02020603050405020304" pitchFamily="18" charset="0"/>
                <a:ea typeface="+mj-ea"/>
                <a:cs typeface="Times New Roman" panose="02020603050405020304" pitchFamily="18" charset="0"/>
              </a:rPr>
            </a:br>
            <a:r>
              <a:rPr lang="en-US" dirty="0">
                <a:solidFill>
                  <a:srgbClr val="E76618"/>
                </a:solidFill>
                <a:latin typeface="Times New Roman" panose="02020603050405020304" pitchFamily="18" charset="0"/>
                <a:ea typeface="+mj-ea"/>
                <a:cs typeface="Times New Roman" panose="02020603050405020304" pitchFamily="18" charset="0"/>
              </a:rPr>
              <a:t>know-it-all</a:t>
            </a:r>
          </a:p>
          <a:p>
            <a:pPr marL="0" lvl="0" algn="l" rtl="0">
              <a:spcBef>
                <a:spcPts val="0"/>
              </a:spcBef>
              <a:buClr>
                <a:srgbClr val="90C226"/>
              </a:buClr>
            </a:pPr>
            <a:r>
              <a:rPr lang="en-US" b="1" dirty="0">
                <a:solidFill>
                  <a:srgbClr val="54A021"/>
                </a:solidFill>
                <a:latin typeface="Times New Roman" panose="02020603050405020304" pitchFamily="18" charset="0"/>
                <a:cs typeface="Times New Roman" panose="02020603050405020304" pitchFamily="18" charset="0"/>
              </a:rPr>
              <a:t>Use a hyphen to write two-word numbers between 21 and 99 as words</a:t>
            </a:r>
            <a:r>
              <a:rPr lang="en-US" dirty="0">
                <a:solidFill>
                  <a:srgbClr val="54A021"/>
                </a:solidFill>
                <a:latin typeface="Times New Roman" panose="02020603050405020304" pitchFamily="18" charset="0"/>
                <a:cs typeface="Times New Roman" panose="02020603050405020304" pitchFamily="18" charset="0"/>
              </a:rPr>
              <a:t>.</a:t>
            </a:r>
          </a:p>
          <a:p>
            <a:pPr marL="0" lvl="0" algn="l" rtl="0">
              <a:spcBef>
                <a:spcPts val="0"/>
              </a:spcBef>
              <a:buClr>
                <a:srgbClr val="90C226"/>
              </a:buClr>
            </a:pPr>
            <a:r>
              <a:rPr lang="en-US" dirty="0">
                <a:solidFill>
                  <a:srgbClr val="E76618"/>
                </a:solidFill>
                <a:latin typeface="Times New Roman" panose="02020603050405020304" pitchFamily="18" charset="0"/>
                <a:cs typeface="Times New Roman" panose="02020603050405020304" pitchFamily="18" charset="0"/>
              </a:rPr>
              <a:t>seventy-two \thirty-four \ninety-nine</a:t>
            </a:r>
          </a:p>
          <a:p>
            <a:pPr marL="0" lvl="0" algn="l" rtl="0">
              <a:spcBef>
                <a:spcPts val="0"/>
              </a:spcBef>
              <a:buClr>
                <a:srgbClr val="90C226"/>
              </a:buClr>
            </a:pPr>
            <a:r>
              <a:rPr lang="en-US" dirty="0">
                <a:solidFill>
                  <a:srgbClr val="54A021"/>
                </a:solidFill>
                <a:latin typeface="Times New Roman" panose="02020603050405020304" pitchFamily="18" charset="0"/>
                <a:cs typeface="Times New Roman" panose="02020603050405020304" pitchFamily="18" charset="0"/>
              </a:rPr>
              <a:t>• Use a hyphen to join fractions written as words</a:t>
            </a:r>
            <a:r>
              <a:rPr lang="en-US" dirty="0">
                <a:solidFill>
                  <a:prstClr val="black">
                    <a:lumMod val="75000"/>
                    <a:lumOff val="25000"/>
                  </a:prstClr>
                </a:solidFill>
                <a:latin typeface="Times New Roman" panose="02020603050405020304" pitchFamily="18" charset="0"/>
                <a:cs typeface="Times New Roman" panose="02020603050405020304" pitchFamily="18" charset="0"/>
              </a:rPr>
              <a:t>.</a:t>
            </a:r>
          </a:p>
          <a:p>
            <a:pPr marL="0" lvl="0" algn="l" rtl="0">
              <a:spcBef>
                <a:spcPts val="0"/>
              </a:spcBef>
              <a:buClr>
                <a:srgbClr val="90C226"/>
              </a:buClr>
            </a:pPr>
            <a:r>
              <a:rPr lang="en-US" dirty="0">
                <a:solidFill>
                  <a:srgbClr val="E76618"/>
                </a:solidFill>
                <a:latin typeface="Times New Roman" panose="02020603050405020304" pitchFamily="18" charset="0"/>
                <a:cs typeface="Times New Roman" panose="02020603050405020304" pitchFamily="18" charset="0"/>
              </a:rPr>
              <a:t>one-half\ three-fourths</a:t>
            </a:r>
          </a:p>
          <a:p>
            <a:pPr marL="0" lvl="0" algn="l" rtl="0">
              <a:spcBef>
                <a:spcPts val="0"/>
              </a:spcBef>
              <a:buClr>
                <a:srgbClr val="90C226"/>
              </a:buClr>
            </a:pPr>
            <a:r>
              <a:rPr lang="en-US"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dirty="0">
                <a:solidFill>
                  <a:srgbClr val="54A021"/>
                </a:solidFill>
                <a:latin typeface="Times New Roman" panose="02020603050405020304" pitchFamily="18" charset="0"/>
                <a:cs typeface="Times New Roman" panose="02020603050405020304" pitchFamily="18" charset="0"/>
              </a:rPr>
              <a:t>Use a hyphen to join numbers to words used as a single adjective.</a:t>
            </a:r>
          </a:p>
          <a:p>
            <a:pPr marL="0" lvl="0" algn="l" rtl="0">
              <a:spcBef>
                <a:spcPts val="0"/>
              </a:spcBef>
              <a:buClr>
                <a:srgbClr val="90C226"/>
              </a:buClr>
            </a:pPr>
            <a:r>
              <a:rPr lang="en-US" dirty="0">
                <a:solidFill>
                  <a:srgbClr val="E76618"/>
                </a:solidFill>
                <a:latin typeface="Times New Roman" panose="02020603050405020304" pitchFamily="18" charset="0"/>
                <a:cs typeface="Times New Roman" panose="02020603050405020304" pitchFamily="18" charset="0"/>
              </a:rPr>
              <a:t>four-year loan </a:t>
            </a:r>
          </a:p>
          <a:p>
            <a:pPr marL="0" lvl="0" algn="l">
              <a:spcBef>
                <a:spcPts val="0"/>
              </a:spcBef>
              <a:buClr>
                <a:srgbClr val="90C226"/>
              </a:buClr>
            </a:pPr>
            <a:r>
              <a:rPr lang="en-GB" dirty="0">
                <a:solidFill>
                  <a:srgbClr val="54A021">
                    <a:lumMod val="75000"/>
                  </a:srgbClr>
                </a:solidFill>
                <a:latin typeface="Times New Roman" panose="02020603050405020304" pitchFamily="18" charset="0"/>
                <a:cs typeface="Times New Roman" panose="02020603050405020304" pitchFamily="18" charset="0"/>
              </a:rPr>
              <a:t>Use a hyphen to separate a word between syllables at the end of a line. Here</a:t>
            </a:r>
          </a:p>
          <a:p>
            <a:pPr marL="0" lvl="0" algn="l">
              <a:spcBef>
                <a:spcPts val="0"/>
              </a:spcBef>
              <a:buClr>
                <a:srgbClr val="90C226"/>
              </a:buClr>
            </a:pPr>
            <a:r>
              <a:rPr lang="en-GB" dirty="0">
                <a:solidFill>
                  <a:srgbClr val="54A021">
                    <a:lumMod val="75000"/>
                  </a:srgbClr>
                </a:solidFill>
                <a:latin typeface="Times New Roman" panose="02020603050405020304" pitchFamily="18" charset="0"/>
                <a:cs typeface="Times New Roman" panose="02020603050405020304" pitchFamily="18" charset="0"/>
              </a:rPr>
              <a:t>are a few guidelines for dividing words:</a:t>
            </a:r>
          </a:p>
          <a:p>
            <a:pPr marL="0" lvl="0" algn="l">
              <a:spcBef>
                <a:spcPts val="0"/>
              </a:spcBef>
              <a:buClr>
                <a:srgbClr val="90C226"/>
              </a:buClr>
            </a:pPr>
            <a:r>
              <a:rPr lang="en-GB" dirty="0">
                <a:solidFill>
                  <a:srgbClr val="221F1F"/>
                </a:solidFill>
                <a:latin typeface="Times New Roman" panose="02020603050405020304" pitchFamily="18" charset="0"/>
                <a:cs typeface="Times New Roman" panose="02020603050405020304" pitchFamily="18" charset="0"/>
              </a:rPr>
              <a:t>Never leave a single-letter syllable on a line.</a:t>
            </a:r>
            <a:endParaRPr lang="en-GB" b="1" dirty="0">
              <a:solidFill>
                <a:srgbClr val="E76618">
                  <a:lumMod val="75000"/>
                </a:srgbClr>
              </a:solidFill>
              <a:latin typeface="Times New Roman" panose="02020603050405020304" pitchFamily="18" charset="0"/>
              <a:cs typeface="Times New Roman" panose="02020603050405020304" pitchFamily="18" charset="0"/>
            </a:endParaRPr>
          </a:p>
          <a:p>
            <a:pPr lvl="0" algn="ctr">
              <a:buClr>
                <a:srgbClr val="90C226"/>
              </a:buClr>
            </a:pPr>
            <a:endParaRPr lang="en-GB" dirty="0"/>
          </a:p>
        </p:txBody>
      </p:sp>
    </p:spTree>
    <p:extLst>
      <p:ext uri="{BB962C8B-B14F-4D97-AF65-F5344CB8AC3E}">
        <p14:creationId xmlns:p14="http://schemas.microsoft.com/office/powerpoint/2010/main" val="437894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952F9B-D9B9-43F4-9A2B-F860AA374B88}"/>
              </a:ext>
            </a:extLst>
          </p:cNvPr>
          <p:cNvSpPr>
            <a:spLocks noGrp="1"/>
          </p:cNvSpPr>
          <p:nvPr>
            <p:ph idx="1"/>
          </p:nvPr>
        </p:nvSpPr>
        <p:spPr>
          <a:xfrm>
            <a:off x="677334" y="209550"/>
            <a:ext cx="9371541" cy="6343649"/>
          </a:xfrm>
        </p:spPr>
        <p:txBody>
          <a:bodyPr>
            <a:normAutofit fontScale="47500" lnSpcReduction="20000"/>
          </a:bodyPr>
          <a:lstStyle/>
          <a:p>
            <a:pPr marL="0" lvl="0" algn="l" rtl="0">
              <a:spcBef>
                <a:spcPts val="0"/>
              </a:spcBef>
              <a:buClr>
                <a:srgbClr val="90C226"/>
              </a:buClr>
            </a:pPr>
            <a:r>
              <a:rPr lang="en-GB" sz="3800" b="1" dirty="0">
                <a:solidFill>
                  <a:srgbClr val="90C226"/>
                </a:solidFill>
                <a:latin typeface="Times New Roman" panose="02020603050405020304" pitchFamily="18" charset="0"/>
                <a:ea typeface="+mj-ea"/>
                <a:cs typeface="Times New Roman" panose="02020603050405020304" pitchFamily="18" charset="0"/>
              </a:rPr>
              <a:t>Parentheses </a:t>
            </a:r>
            <a:r>
              <a:rPr lang="en-GB" sz="3800" b="1" dirty="0">
                <a:solidFill>
                  <a:srgbClr val="C00000"/>
                </a:solidFill>
                <a:latin typeface="Times New Roman" panose="02020603050405020304" pitchFamily="18" charset="0"/>
                <a:ea typeface="+mj-ea"/>
                <a:cs typeface="Times New Roman" panose="02020603050405020304" pitchFamily="18" charset="0"/>
              </a:rPr>
              <a:t>See book page 60-61</a:t>
            </a:r>
            <a:r>
              <a:rPr lang="en-US" sz="3800" b="1" dirty="0">
                <a:solidFill>
                  <a:prstClr val="black"/>
                </a:solidFill>
                <a:latin typeface="Times New Roman" panose="02020603050405020304" pitchFamily="18" charset="0"/>
                <a:cs typeface="Times New Roman" panose="02020603050405020304" pitchFamily="18" charset="0"/>
              </a:rPr>
              <a:t>Practice</a:t>
            </a:r>
            <a:br>
              <a:rPr lang="en-US" sz="3800" dirty="0">
                <a:solidFill>
                  <a:prstClr val="black"/>
                </a:solidFill>
                <a:latin typeface="Times New Roman" panose="02020603050405020304" pitchFamily="18" charset="0"/>
                <a:cs typeface="Times New Roman" panose="02020603050405020304" pitchFamily="18" charset="0"/>
              </a:rPr>
            </a:br>
            <a:r>
              <a:rPr lang="en-US" sz="3800" dirty="0">
                <a:solidFill>
                  <a:prstClr val="black"/>
                </a:solidFill>
                <a:latin typeface="Times New Roman" panose="02020603050405020304" pitchFamily="18" charset="0"/>
                <a:cs typeface="Times New Roman" panose="02020603050405020304" pitchFamily="18" charset="0"/>
              </a:rPr>
              <a:t> Add hyphens where they are needed in the following sentences</a:t>
            </a:r>
            <a:r>
              <a:rPr lang="en-GB" sz="3800" dirty="0">
                <a:solidFill>
                  <a:prstClr val="black"/>
                </a:solidFill>
                <a:latin typeface="Times New Roman" panose="02020603050405020304" pitchFamily="18" charset="0"/>
                <a:cs typeface="Times New Roman" panose="02020603050405020304" pitchFamily="18" charset="0"/>
              </a:rPr>
              <a:t>;</a:t>
            </a:r>
            <a:br>
              <a:rPr lang="en-US" sz="3800" dirty="0">
                <a:solidFill>
                  <a:prstClr val="black"/>
                </a:solidFill>
                <a:latin typeface="Times New Roman" panose="02020603050405020304" pitchFamily="18" charset="0"/>
                <a:cs typeface="Times New Roman" panose="02020603050405020304" pitchFamily="18" charset="0"/>
              </a:rPr>
            </a:br>
            <a:r>
              <a:rPr lang="en-US" sz="3800" i="1" dirty="0">
                <a:solidFill>
                  <a:srgbClr val="54A021"/>
                </a:solidFill>
                <a:latin typeface="Times New Roman" panose="02020603050405020304" pitchFamily="18" charset="0"/>
                <a:cs typeface="Times New Roman" panose="02020603050405020304" pitchFamily="18" charset="0"/>
              </a:rPr>
              <a:t>1. After examining your brain X- rays, I see little justiﬁcation for you to act like a know- it -all.</a:t>
            </a:r>
            <a:br>
              <a:rPr lang="en-US" sz="3800" i="1" dirty="0">
                <a:solidFill>
                  <a:srgbClr val="54A021"/>
                </a:solidFill>
                <a:latin typeface="Times New Roman" panose="02020603050405020304" pitchFamily="18" charset="0"/>
                <a:cs typeface="Times New Roman" panose="02020603050405020304" pitchFamily="18" charset="0"/>
              </a:rPr>
            </a:br>
            <a:r>
              <a:rPr lang="en-US" sz="3800" i="1" dirty="0">
                <a:solidFill>
                  <a:srgbClr val="54A021"/>
                </a:solidFill>
                <a:latin typeface="Times New Roman" panose="02020603050405020304" pitchFamily="18" charset="0"/>
                <a:cs typeface="Times New Roman" panose="02020603050405020304" pitchFamily="18" charset="0"/>
              </a:rPr>
              <a:t> 2. Linda May, now an ex- corporate lawyer, re-evaluated her career goals and became a self- help author. </a:t>
            </a:r>
            <a:br>
              <a:rPr lang="en-US" sz="3800" i="1" dirty="0">
                <a:solidFill>
                  <a:srgbClr val="54A021"/>
                </a:solidFill>
                <a:latin typeface="Times New Roman" panose="02020603050405020304" pitchFamily="18" charset="0"/>
                <a:cs typeface="Times New Roman" panose="02020603050405020304" pitchFamily="18" charset="0"/>
              </a:rPr>
            </a:br>
            <a:r>
              <a:rPr lang="en-US" sz="3800" i="1" dirty="0">
                <a:solidFill>
                  <a:srgbClr val="54A021"/>
                </a:solidFill>
                <a:latin typeface="Times New Roman" panose="02020603050405020304" pitchFamily="18" charset="0"/>
                <a:cs typeface="Times New Roman" panose="02020603050405020304" pitchFamily="18" charset="0"/>
              </a:rPr>
              <a:t>3. Eileen’s well -researched presentation impressed the audience of twenty- ﬁve. </a:t>
            </a:r>
            <a:endParaRPr lang="en-GB" sz="38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indent="0" algn="l">
              <a:lnSpc>
                <a:spcPct val="120000"/>
              </a:lnSpc>
              <a:spcBef>
                <a:spcPts val="0"/>
              </a:spcBef>
              <a:buNone/>
            </a:pPr>
            <a:r>
              <a:rPr lang="en-US" sz="3800" dirty="0">
                <a:latin typeface="Times New Roman" panose="02020603050405020304" pitchFamily="18" charset="0"/>
                <a:cs typeface="Times New Roman" panose="02020603050405020304" pitchFamily="18" charset="0"/>
              </a:rPr>
              <a:t> • Use parentheses to enclose explanations that interrupt the normal ﬂow of the sentence and are only marginally related to the text. </a:t>
            </a:r>
            <a:r>
              <a:rPr lang="en-US" sz="3800" dirty="0">
                <a:solidFill>
                  <a:schemeClr val="accent2"/>
                </a:solidFill>
                <a:latin typeface="Times New Roman" panose="02020603050405020304" pitchFamily="18" charset="0"/>
                <a:cs typeface="Times New Roman" panose="02020603050405020304" pitchFamily="18" charset="0"/>
              </a:rPr>
              <a:t>Note: Parentheses are often interchangeable with dashes in this kind of sentence. For example </a:t>
            </a:r>
          </a:p>
          <a:p>
            <a:pPr marL="0" indent="0" algn="l">
              <a:lnSpc>
                <a:spcPct val="120000"/>
              </a:lnSpc>
              <a:spcBef>
                <a:spcPts val="0"/>
              </a:spcBef>
              <a:buNone/>
            </a:pPr>
            <a:r>
              <a:rPr lang="en-US" sz="3800" dirty="0">
                <a:solidFill>
                  <a:schemeClr val="accent3"/>
                </a:solidFill>
                <a:latin typeface="Times New Roman" panose="02020603050405020304" pitchFamily="18" charset="0"/>
                <a:cs typeface="Times New Roman" panose="02020603050405020304" pitchFamily="18" charset="0"/>
              </a:rPr>
              <a:t>Center Street (a party neighborhood if there ever was one) is a great place to live.</a:t>
            </a:r>
          </a:p>
          <a:p>
            <a:pPr marL="0" indent="0" algn="l">
              <a:lnSpc>
                <a:spcPct val="120000"/>
              </a:lnSpc>
              <a:spcBef>
                <a:spcPts val="0"/>
              </a:spcBef>
              <a:buNone/>
            </a:pPr>
            <a:r>
              <a:rPr lang="en-US" sz="3800" dirty="0">
                <a:latin typeface="Times New Roman" panose="02020603050405020304" pitchFamily="18" charset="0"/>
                <a:cs typeface="Times New Roman" panose="02020603050405020304" pitchFamily="18" charset="0"/>
              </a:rPr>
              <a:t> Use parentheses to enclose information when accuracy is essential.</a:t>
            </a:r>
          </a:p>
          <a:p>
            <a:pPr marL="0" lvl="0" indent="0" algn="l" rtl="0">
              <a:lnSpc>
                <a:spcPct val="120000"/>
              </a:lnSpc>
              <a:spcBef>
                <a:spcPts val="0"/>
              </a:spcBef>
              <a:buClr>
                <a:srgbClr val="90C226"/>
              </a:buClr>
              <a:buNone/>
            </a:pPr>
            <a:r>
              <a:rPr lang="en-US" sz="3800" dirty="0">
                <a:solidFill>
                  <a:srgbClr val="E6B91E"/>
                </a:solidFill>
                <a:latin typeface="Times New Roman" panose="02020603050405020304" pitchFamily="18" charset="0"/>
                <a:cs typeface="Times New Roman" panose="02020603050405020304" pitchFamily="18" charset="0"/>
              </a:rPr>
              <a:t>The twin children of the deceased couple (Alma and Otto </a:t>
            </a:r>
            <a:r>
              <a:rPr lang="en-US" sz="3800" dirty="0" err="1">
                <a:solidFill>
                  <a:srgbClr val="E6B91E"/>
                </a:solidFill>
                <a:latin typeface="Times New Roman" panose="02020603050405020304" pitchFamily="18" charset="0"/>
                <a:cs typeface="Times New Roman" panose="02020603050405020304" pitchFamily="18" charset="0"/>
              </a:rPr>
              <a:t>Priggi</a:t>
            </a:r>
            <a:r>
              <a:rPr lang="en-US" sz="3800" dirty="0">
                <a:solidFill>
                  <a:srgbClr val="E6B91E"/>
                </a:solidFill>
                <a:latin typeface="Times New Roman" panose="02020603050405020304" pitchFamily="18" charset="0"/>
                <a:cs typeface="Times New Roman" panose="02020603050405020304" pitchFamily="18" charset="0"/>
              </a:rPr>
              <a:t>) requested an autopsy.</a:t>
            </a:r>
          </a:p>
          <a:p>
            <a:pPr marL="0" lvl="0" indent="0" algn="l" rtl="0">
              <a:lnSpc>
                <a:spcPct val="120000"/>
              </a:lnSpc>
              <a:spcBef>
                <a:spcPts val="0"/>
              </a:spcBef>
              <a:buClr>
                <a:srgbClr val="90C226"/>
              </a:buClr>
              <a:buNone/>
            </a:pPr>
            <a:r>
              <a:rPr lang="en-US" sz="3800" b="1" dirty="0">
                <a:solidFill>
                  <a:schemeClr val="accent2"/>
                </a:solidFill>
                <a:latin typeface="Times New Roman" panose="02020603050405020304" pitchFamily="18" charset="0"/>
                <a:cs typeface="Times New Roman" panose="02020603050405020304" pitchFamily="18" charset="0"/>
              </a:rPr>
              <a:t>NUMBERS</a:t>
            </a:r>
            <a:r>
              <a:rPr lang="en-US" sz="3800" b="1"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sz="3800" b="1" dirty="0">
                <a:solidFill>
                  <a:srgbClr val="C00000"/>
                </a:solidFill>
                <a:latin typeface="Times New Roman" panose="02020603050405020304" pitchFamily="18" charset="0"/>
                <a:cs typeface="Times New Roman" panose="02020603050405020304" pitchFamily="18" charset="0"/>
              </a:rPr>
              <a:t>See book page 61</a:t>
            </a:r>
          </a:p>
          <a:p>
            <a:pPr marL="0" lvl="0" indent="0" algn="l" rtl="0">
              <a:lnSpc>
                <a:spcPct val="120000"/>
              </a:lnSpc>
              <a:spcBef>
                <a:spcPts val="0"/>
              </a:spcBef>
              <a:buClr>
                <a:srgbClr val="90C226"/>
              </a:buClr>
              <a:buNone/>
            </a:pPr>
            <a:r>
              <a:rPr lang="en-US" sz="3800" dirty="0">
                <a:solidFill>
                  <a:prstClr val="black">
                    <a:lumMod val="75000"/>
                    <a:lumOff val="25000"/>
                  </a:prstClr>
                </a:solidFill>
                <a:latin typeface="Times New Roman" panose="02020603050405020304" pitchFamily="18" charset="0"/>
                <a:cs typeface="Times New Roman" panose="02020603050405020304" pitchFamily="18" charset="0"/>
              </a:rPr>
              <a:t> In newspaper writing , ﬁgures, or numerals, are used instead of words because they are easier to identify and read.  However, a number at the beginning of a sentence is always written as a word.</a:t>
            </a:r>
          </a:p>
          <a:p>
            <a:pPr marL="0" lvl="0" indent="0" algn="l" rtl="0">
              <a:lnSpc>
                <a:spcPct val="120000"/>
              </a:lnSpc>
              <a:spcBef>
                <a:spcPts val="0"/>
              </a:spcBef>
              <a:buClr>
                <a:srgbClr val="90C226"/>
              </a:buClr>
              <a:buNone/>
            </a:pPr>
            <a:r>
              <a:rPr lang="en-US" sz="3800" dirty="0">
                <a:solidFill>
                  <a:prstClr val="black">
                    <a:lumMod val="75000"/>
                    <a:lumOff val="25000"/>
                  </a:prstClr>
                </a:solidFill>
                <a:latin typeface="Times New Roman" panose="02020603050405020304" pitchFamily="18" charset="0"/>
                <a:cs typeface="Times New Roman" panose="02020603050405020304" pitchFamily="18" charset="0"/>
              </a:rPr>
              <a:t> • Use Arabic numerals (1,2,25) rather than Roman numerals (I,II,XXV).</a:t>
            </a:r>
          </a:p>
          <a:p>
            <a:pPr marL="0" lvl="0" indent="0" algn="l" rtl="0">
              <a:lnSpc>
                <a:spcPct val="120000"/>
              </a:lnSpc>
              <a:spcBef>
                <a:spcPts val="0"/>
              </a:spcBef>
              <a:buClr>
                <a:srgbClr val="90C226"/>
              </a:buClr>
              <a:buNone/>
            </a:pPr>
            <a:r>
              <a:rPr lang="en-US" sz="3800"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sz="3800" dirty="0">
                <a:solidFill>
                  <a:srgbClr val="54A021"/>
                </a:solidFill>
                <a:latin typeface="Times New Roman" panose="02020603050405020304" pitchFamily="18" charset="0"/>
                <a:cs typeface="Times New Roman" panose="02020603050405020304" pitchFamily="18" charset="0"/>
              </a:rPr>
              <a:t>Always write a number at the beginning of sentence as a word even if it is more than two words.</a:t>
            </a:r>
          </a:p>
          <a:p>
            <a:pPr marL="0" lvl="0" indent="0" algn="l" rtl="0">
              <a:lnSpc>
                <a:spcPct val="120000"/>
              </a:lnSpc>
              <a:spcBef>
                <a:spcPts val="0"/>
              </a:spcBef>
              <a:buClr>
                <a:srgbClr val="90C226"/>
              </a:buClr>
              <a:buNone/>
            </a:pPr>
            <a:r>
              <a:rPr lang="en-US" sz="3800" dirty="0">
                <a:solidFill>
                  <a:srgbClr val="E76618"/>
                </a:solidFill>
                <a:latin typeface="Times New Roman" panose="02020603050405020304" pitchFamily="18" charset="0"/>
                <a:cs typeface="Times New Roman" panose="02020603050405020304" pitchFamily="18" charset="0"/>
              </a:rPr>
              <a:t>One hundred twenty-ﬁve employees received year-end bonuses.</a:t>
            </a:r>
          </a:p>
          <a:p>
            <a:pPr marL="0" lvl="0" indent="0" algn="l" defTabSz="914400">
              <a:lnSpc>
                <a:spcPct val="120000"/>
              </a:lnSpc>
              <a:spcBef>
                <a:spcPts val="0"/>
              </a:spcBef>
              <a:buClrTx/>
              <a:buSzTx/>
              <a:buNone/>
            </a:pPr>
            <a:r>
              <a:rPr lang="en-US" sz="3800" b="1" dirty="0">
                <a:solidFill>
                  <a:prstClr val="black"/>
                </a:solidFill>
                <a:latin typeface="Times New Roman" panose="02020603050405020304" pitchFamily="18" charset="0"/>
                <a:cs typeface="Times New Roman" panose="02020603050405020304" pitchFamily="18" charset="0"/>
              </a:rPr>
              <a:t>practice(the answer)</a:t>
            </a:r>
          </a:p>
          <a:p>
            <a:pPr marL="0" lvl="0" indent="0" algn="l" defTabSz="914400">
              <a:lnSpc>
                <a:spcPct val="120000"/>
              </a:lnSpc>
              <a:spcBef>
                <a:spcPts val="0"/>
              </a:spcBef>
              <a:buClrTx/>
              <a:buSzTx/>
              <a:buNone/>
            </a:pPr>
            <a:r>
              <a:rPr lang="en-US" sz="3800" dirty="0">
                <a:solidFill>
                  <a:prstClr val="black"/>
                </a:solidFill>
                <a:latin typeface="Times New Roman" panose="02020603050405020304" pitchFamily="18" charset="0"/>
                <a:cs typeface="Times New Roman" panose="02020603050405020304" pitchFamily="18" charset="0"/>
              </a:rPr>
              <a:t>6-Our new four-wheel-drive vehicle (I have never liked Jeeps) is in the shop again. </a:t>
            </a:r>
          </a:p>
          <a:p>
            <a:pPr marL="0" lvl="0" indent="0" algn="l" defTabSz="914400">
              <a:lnSpc>
                <a:spcPct val="120000"/>
              </a:lnSpc>
              <a:spcBef>
                <a:spcPts val="0"/>
              </a:spcBef>
              <a:buClrTx/>
              <a:buSzTx/>
              <a:buNone/>
            </a:pPr>
            <a:r>
              <a:rPr lang="en-US" sz="3800" dirty="0">
                <a:solidFill>
                  <a:prstClr val="black"/>
                </a:solidFill>
                <a:latin typeface="Times New Roman" panose="02020603050405020304" pitchFamily="18" charset="0"/>
                <a:cs typeface="Times New Roman" panose="02020603050405020304" pitchFamily="18" charset="0"/>
              </a:rPr>
              <a:t>7- Sugar Ray Leonard (what kind of name is “Sugar”?) fought his way out of retirement several times.</a:t>
            </a:r>
          </a:p>
          <a:p>
            <a:pPr marL="0" lvl="0" indent="0" algn="l" defTabSz="914400">
              <a:lnSpc>
                <a:spcPct val="120000"/>
              </a:lnSpc>
              <a:spcBef>
                <a:spcPts val="0"/>
              </a:spcBef>
              <a:buClrTx/>
              <a:buSzTx/>
              <a:buNone/>
            </a:pPr>
            <a:r>
              <a:rPr lang="en-US" sz="3800" dirty="0">
                <a:solidFill>
                  <a:prstClr val="black"/>
                </a:solidFill>
                <a:latin typeface="Times New Roman" panose="02020603050405020304" pitchFamily="18" charset="0"/>
                <a:cs typeface="Times New Roman" panose="02020603050405020304" pitchFamily="18" charset="0"/>
              </a:rPr>
              <a:t> 8- On delivery, the recipient will pay the agreed-on fee ($435.67).</a:t>
            </a:r>
            <a:endParaRPr lang="ar-EG" sz="3800" dirty="0">
              <a:solidFill>
                <a:prstClr val="black"/>
              </a:solidFill>
              <a:latin typeface="Times New Roman" panose="02020603050405020304" pitchFamily="18" charset="0"/>
              <a:cs typeface="Times New Roman" panose="02020603050405020304" pitchFamily="18" charset="0"/>
            </a:endParaRPr>
          </a:p>
          <a:p>
            <a:pPr marL="0" lvl="0" indent="0" algn="l" rtl="0">
              <a:buClr>
                <a:srgbClr val="90C226"/>
              </a:buClr>
              <a:buNone/>
            </a:pPr>
            <a:r>
              <a:rPr lang="en-US" sz="2200" dirty="0">
                <a:solidFill>
                  <a:srgbClr val="E6B91E"/>
                </a:solidFill>
              </a:rPr>
              <a:t> </a:t>
            </a:r>
          </a:p>
        </p:txBody>
      </p:sp>
    </p:spTree>
    <p:extLst>
      <p:ext uri="{BB962C8B-B14F-4D97-AF65-F5344CB8AC3E}">
        <p14:creationId xmlns:p14="http://schemas.microsoft.com/office/powerpoint/2010/main" val="3825633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980" y="457200"/>
            <a:ext cx="9106072" cy="5606716"/>
          </a:xfrm>
        </p:spPr>
        <p:txBody>
          <a:bodyPr>
            <a:normAutofit fontScale="90000"/>
          </a:bodyPr>
          <a:lstStyle/>
          <a:p>
            <a:pPr algn="l">
              <a:spcBef>
                <a:spcPts val="0"/>
              </a:spcBef>
            </a:pPr>
            <a:r>
              <a:rPr lang="ar-EG" sz="2200" b="1" dirty="0">
                <a:solidFill>
                  <a:srgbClr val="FF0000"/>
                </a:solidFill>
                <a:latin typeface="Times New Roman" panose="02020603050405020304" pitchFamily="18" charset="0"/>
                <a:cs typeface="Times New Roman" panose="02020603050405020304" pitchFamily="18" charset="0"/>
              </a:rPr>
              <a:t>         </a:t>
            </a:r>
            <a:br>
              <a:rPr lang="en-US" sz="2200" b="1" dirty="0">
                <a:solidFill>
                  <a:schemeClr val="tx1"/>
                </a:solidFill>
                <a:latin typeface="Times New Roman" panose="02020603050405020304" pitchFamily="18" charset="0"/>
                <a:cs typeface="Times New Roman" panose="02020603050405020304" pitchFamily="18" charset="0"/>
              </a:rPr>
            </a:br>
            <a:r>
              <a:rPr lang="ar-EG" sz="2700" b="1" dirty="0">
                <a:solidFill>
                  <a:srgbClr val="C00000"/>
                </a:solidFill>
                <a:latin typeface="Times New Roman" panose="02020603050405020304" pitchFamily="18" charset="0"/>
                <a:cs typeface="Times New Roman" panose="02020603050405020304" pitchFamily="18" charset="0"/>
              </a:rPr>
              <a:t>درس 12الكتاب المقرر ص </a:t>
            </a:r>
            <a:r>
              <a:rPr lang="en-US" sz="2700" b="1" dirty="0">
                <a:solidFill>
                  <a:srgbClr val="C00000"/>
                </a:solidFill>
                <a:latin typeface="Times New Roman" panose="02020603050405020304" pitchFamily="18" charset="0"/>
                <a:cs typeface="Times New Roman" panose="02020603050405020304" pitchFamily="18" charset="0"/>
              </a:rPr>
              <a:t>(57-68)</a:t>
            </a:r>
            <a:br>
              <a:rPr lang="ar-EG" sz="2700" b="1" dirty="0">
                <a:solidFill>
                  <a:srgbClr val="FF0000"/>
                </a:solidFill>
                <a:latin typeface="Times New Roman" panose="02020603050405020304" pitchFamily="18" charset="0"/>
                <a:cs typeface="Times New Roman" panose="02020603050405020304" pitchFamily="18" charset="0"/>
              </a:rPr>
            </a:br>
            <a:r>
              <a:rPr lang="en-GB" sz="2700" b="1" dirty="0">
                <a:solidFill>
                  <a:schemeClr val="accent2"/>
                </a:solidFill>
                <a:latin typeface="Times New Roman" panose="02020603050405020304" pitchFamily="18" charset="0"/>
                <a:cs typeface="Times New Roman" panose="02020603050405020304" pitchFamily="18" charset="0"/>
              </a:rPr>
              <a:t>Lesson 12: </a:t>
            </a:r>
            <a:r>
              <a:rPr lang="en-US" sz="2700" b="1" dirty="0">
                <a:solidFill>
                  <a:schemeClr val="accent2"/>
                </a:solidFill>
                <a:latin typeface="Times New Roman" panose="02020603050405020304" pitchFamily="18" charset="0"/>
                <a:cs typeface="Times New Roman" panose="02020603050405020304" pitchFamily="18" charset="0"/>
              </a:rPr>
              <a:t>VERBS THAT FOLLOW THE RULES</a:t>
            </a:r>
            <a:br>
              <a:rPr lang="ar-EG" sz="2700" b="1" dirty="0">
                <a:solidFill>
                  <a:srgbClr val="FF0000"/>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Verbs have four principal parts, or fundamental forms that are used to create a tense:  present, present participle, past , and past participle.                                 </a:t>
            </a:r>
            <a:br>
              <a:rPr lang="en-US" sz="2000" b="1" dirty="0">
                <a:solidFill>
                  <a:schemeClr val="tx1"/>
                </a:solidFill>
                <a:latin typeface="Times New Roman" panose="02020603050405020304" pitchFamily="18" charset="0"/>
                <a:cs typeface="Times New Roman" panose="02020603050405020304" pitchFamily="18" charset="0"/>
              </a:rPr>
            </a:br>
            <a:r>
              <a:rPr lang="en-US" sz="2000" b="1" dirty="0">
                <a:solidFill>
                  <a:schemeClr val="tx1"/>
                </a:solidFill>
                <a:latin typeface="Times New Roman" panose="02020603050405020304" pitchFamily="18" charset="0"/>
                <a:cs typeface="Times New Roman" panose="02020603050405020304" pitchFamily="18" charset="0"/>
              </a:rPr>
              <a:t>•</a:t>
            </a:r>
            <a:r>
              <a:rPr lang="en-US" sz="2000" b="1" dirty="0">
                <a:solidFill>
                  <a:srgbClr val="FF0000"/>
                </a:solidFill>
                <a:latin typeface="Times New Roman" panose="02020603050405020304" pitchFamily="18" charset="0"/>
                <a:cs typeface="Times New Roman" panose="02020603050405020304" pitchFamily="18" charset="0"/>
              </a:rPr>
              <a:t> Present</a:t>
            </a:r>
            <a:r>
              <a:rPr lang="en-US" sz="2000" b="1"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This refers to something that is existing or happening </a:t>
            </a:r>
            <a:r>
              <a:rPr lang="en-US" sz="2000" dirty="0" err="1">
                <a:solidFill>
                  <a:schemeClr val="tx1"/>
                </a:solidFill>
                <a:latin typeface="Times New Roman" panose="02020603050405020304" pitchFamily="18" charset="0"/>
                <a:cs typeface="Times New Roman" panose="02020603050405020304" pitchFamily="18" charset="0"/>
              </a:rPr>
              <a:t>now,or</a:t>
            </a:r>
            <a:r>
              <a:rPr lang="en-US" sz="2000" dirty="0">
                <a:solidFill>
                  <a:schemeClr val="tx1"/>
                </a:solidFill>
                <a:latin typeface="Times New Roman" panose="02020603050405020304" pitchFamily="18" charset="0"/>
                <a:cs typeface="Times New Roman" panose="02020603050405020304" pitchFamily="18" charset="0"/>
              </a:rPr>
              <a:t> to an action that happens routinely.                                                                             </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I walk my dog every day. Thomas is here already. As soon as my mom wakes up, she goes straight into the kitchen to make a pot of coffee.                                         </a:t>
            </a:r>
            <a:br>
              <a:rPr lang="ar-EG" sz="2000" b="1" dirty="0">
                <a:solidFill>
                  <a:schemeClr val="tx1"/>
                </a:solidFill>
                <a:latin typeface="Times New Roman" panose="02020603050405020304" pitchFamily="18" charset="0"/>
                <a:cs typeface="Times New Roman" panose="02020603050405020304" pitchFamily="18" charset="0"/>
              </a:rPr>
            </a:br>
            <a:r>
              <a:rPr lang="en-US" sz="2000" b="1" dirty="0">
                <a:solidFill>
                  <a:prstClr val="black"/>
                </a:solidFill>
                <a:latin typeface="Times New Roman" panose="02020603050405020304" pitchFamily="18" charset="0"/>
                <a:cs typeface="Times New Roman" panose="02020603050405020304" pitchFamily="18" charset="0"/>
              </a:rPr>
              <a:t>• </a:t>
            </a:r>
            <a:r>
              <a:rPr lang="en-US" sz="2000" b="1" dirty="0">
                <a:solidFill>
                  <a:srgbClr val="FF0000"/>
                </a:solidFill>
                <a:latin typeface="Times New Roman" panose="02020603050405020304" pitchFamily="18" charset="0"/>
                <a:cs typeface="Times New Roman" panose="02020603050405020304" pitchFamily="18" charset="0"/>
              </a:rPr>
              <a:t>Present participle</a:t>
            </a:r>
            <a:r>
              <a:rPr lang="en-US" sz="2000" b="1" dirty="0">
                <a:solidFill>
                  <a:prstClr val="black"/>
                </a:solidFill>
                <a:latin typeface="Times New Roman" panose="02020603050405020304" pitchFamily="18" charset="0"/>
                <a:cs typeface="Times New Roman" panose="02020603050405020304" pitchFamily="18" charset="0"/>
              </a:rPr>
              <a:t>: </a:t>
            </a:r>
            <a:r>
              <a:rPr lang="en-US" sz="2000" dirty="0">
                <a:solidFill>
                  <a:prstClr val="black"/>
                </a:solidFill>
                <a:latin typeface="Times New Roman" panose="02020603050405020304" pitchFamily="18" charset="0"/>
                <a:cs typeface="Times New Roman" panose="02020603050405020304" pitchFamily="18" charset="0"/>
              </a:rPr>
              <a:t>This is formed by adding –</a:t>
            </a:r>
            <a:r>
              <a:rPr lang="en-US" sz="2000" dirty="0" err="1">
                <a:solidFill>
                  <a:prstClr val="black"/>
                </a:solidFill>
                <a:latin typeface="Times New Roman" panose="02020603050405020304" pitchFamily="18" charset="0"/>
                <a:cs typeface="Times New Roman" panose="02020603050405020304" pitchFamily="18" charset="0"/>
              </a:rPr>
              <a:t>ing</a:t>
            </a:r>
            <a:r>
              <a:rPr lang="en-US" sz="2000" dirty="0">
                <a:solidFill>
                  <a:prstClr val="black"/>
                </a:solidFill>
                <a:latin typeface="Times New Roman" panose="02020603050405020304" pitchFamily="18" charset="0"/>
                <a:cs typeface="Times New Roman" panose="02020603050405020304" pitchFamily="18" charset="0"/>
              </a:rPr>
              <a:t> to the end of regular verbs. It is used with forms of the verb to be, such as </a:t>
            </a:r>
            <a:r>
              <a:rPr lang="en-US" sz="2000" dirty="0" err="1">
                <a:solidFill>
                  <a:prstClr val="black"/>
                </a:solidFill>
                <a:latin typeface="Times New Roman" panose="02020603050405020304" pitchFamily="18" charset="0"/>
                <a:cs typeface="Times New Roman" panose="02020603050405020304" pitchFamily="18" charset="0"/>
              </a:rPr>
              <a:t>am,is,are</a:t>
            </a:r>
            <a:r>
              <a:rPr lang="en-US" sz="2000" dirty="0">
                <a:solidFill>
                  <a:prstClr val="black"/>
                </a:solidFill>
                <a:latin typeface="Times New Roman" panose="02020603050405020304" pitchFamily="18" charset="0"/>
                <a:cs typeface="Times New Roman" panose="02020603050405020304" pitchFamily="18" charset="0"/>
              </a:rPr>
              <a:t>, was, or were. The present    participle form of a verb expresses an ongoing action.(The helping verbs are used   with the present participle determine tense, which is covered in Chapter 14.)</a:t>
            </a:r>
            <a:br>
              <a:rPr lang="en-US" sz="2000" dirty="0">
                <a:solidFill>
                  <a:prstClr val="black"/>
                </a:solidFill>
                <a:latin typeface="Times New Roman" panose="02020603050405020304" pitchFamily="18" charset="0"/>
                <a:cs typeface="Times New Roman" panose="02020603050405020304" pitchFamily="18" charset="0"/>
              </a:rPr>
            </a:br>
            <a:r>
              <a:rPr lang="en-US" sz="2000" dirty="0">
                <a:solidFill>
                  <a:prstClr val="black"/>
                </a:solidFill>
                <a:latin typeface="Times New Roman" panose="02020603050405020304" pitchFamily="18" charset="0"/>
                <a:cs typeface="Times New Roman" panose="02020603050405020304" pitchFamily="18" charset="0"/>
              </a:rPr>
              <a:t>I am looking for the notebook I lost in yesterday's class.</a:t>
            </a:r>
            <a:br>
              <a:rPr lang="en-US" sz="2000" dirty="0">
                <a:solidFill>
                  <a:prstClr val="black"/>
                </a:solidFill>
                <a:latin typeface="Times New Roman" panose="02020603050405020304" pitchFamily="18" charset="0"/>
                <a:cs typeface="Times New Roman" panose="02020603050405020304" pitchFamily="18" charset="0"/>
              </a:rPr>
            </a:br>
            <a:r>
              <a:rPr lang="en-US" sz="1800" b="1" dirty="0">
                <a:solidFill>
                  <a:prstClr val="black"/>
                </a:solidFill>
                <a:latin typeface="Times New Roman" panose="02020603050405020304" pitchFamily="18" charset="0"/>
                <a:cs typeface="Times New Roman" panose="02020603050405020304" pitchFamily="18" charset="0"/>
              </a:rPr>
              <a:t>• </a:t>
            </a:r>
            <a:r>
              <a:rPr lang="en-US" sz="1800" b="1" dirty="0">
                <a:solidFill>
                  <a:srgbClr val="FF0000"/>
                </a:solidFill>
                <a:latin typeface="Times New Roman" panose="02020603050405020304" pitchFamily="18" charset="0"/>
                <a:cs typeface="Times New Roman" panose="02020603050405020304" pitchFamily="18" charset="0"/>
              </a:rPr>
              <a:t>Past</a:t>
            </a:r>
            <a:r>
              <a:rPr lang="en-US" sz="1800" b="1" dirty="0">
                <a:solidFill>
                  <a:prstClr val="black"/>
                </a:solidFill>
                <a:latin typeface="Times New Roman" panose="02020603050405020304" pitchFamily="18" charset="0"/>
                <a:cs typeface="Times New Roman" panose="02020603050405020304" pitchFamily="18" charset="0"/>
              </a:rPr>
              <a:t>: </a:t>
            </a:r>
            <a:r>
              <a:rPr lang="en-US" sz="1800" dirty="0">
                <a:solidFill>
                  <a:prstClr val="black"/>
                </a:solidFill>
                <a:latin typeface="Times New Roman" panose="02020603050405020304" pitchFamily="18" charset="0"/>
                <a:cs typeface="Times New Roman" panose="02020603050405020304" pitchFamily="18" charset="0"/>
              </a:rPr>
              <a:t>This  form of a verb is used to indicate that something has already been completed.</a:t>
            </a:r>
            <a:br>
              <a:rPr lang="en-US" sz="1800" dirty="0">
                <a:solidFill>
                  <a:prstClr val="black"/>
                </a:solidFill>
                <a:latin typeface="Times New Roman" panose="02020603050405020304" pitchFamily="18" charset="0"/>
                <a:cs typeface="Times New Roman" panose="02020603050405020304" pitchFamily="18" charset="0"/>
              </a:rPr>
            </a:br>
            <a:r>
              <a:rPr lang="en-US" sz="1800" dirty="0">
                <a:solidFill>
                  <a:prstClr val="black"/>
                </a:solidFill>
                <a:latin typeface="Times New Roman" panose="02020603050405020304" pitchFamily="18" charset="0"/>
                <a:cs typeface="Times New Roman" panose="02020603050405020304" pitchFamily="18" charset="0"/>
              </a:rPr>
              <a:t>I hired my assistant because his resume was impeccable. He learned Japanese during his semester abroad in Tokyo. They placed their trust in the new counselor.</a:t>
            </a:r>
            <a:br>
              <a:rPr lang="en-US" sz="1800" dirty="0">
                <a:solidFill>
                  <a:prstClr val="black"/>
                </a:solidFill>
                <a:latin typeface="Times New Roman" panose="02020603050405020304" pitchFamily="18" charset="0"/>
                <a:cs typeface="Times New Roman" panose="02020603050405020304" pitchFamily="18" charset="0"/>
              </a:rPr>
            </a:br>
            <a:r>
              <a:rPr lang="en-US" sz="1800" b="1" dirty="0">
                <a:solidFill>
                  <a:srgbClr val="FF0000"/>
                </a:solidFill>
                <a:latin typeface="Times New Roman" panose="02020603050405020304" pitchFamily="18" charset="0"/>
                <a:cs typeface="Times New Roman" panose="02020603050405020304" pitchFamily="18" charset="0"/>
              </a:rPr>
              <a:t>Past participle</a:t>
            </a:r>
            <a:r>
              <a:rPr lang="en-US" sz="1800" b="1" dirty="0">
                <a:solidFill>
                  <a:prstClr val="black"/>
                </a:solidFill>
                <a:latin typeface="Times New Roman" panose="02020603050405020304" pitchFamily="18" charset="0"/>
                <a:cs typeface="Times New Roman" panose="02020603050405020304" pitchFamily="18" charset="0"/>
              </a:rPr>
              <a:t>: </a:t>
            </a:r>
            <a:r>
              <a:rPr lang="en-US" sz="1800" dirty="0">
                <a:solidFill>
                  <a:prstClr val="black"/>
                </a:solidFill>
                <a:latin typeface="Times New Roman" panose="02020603050405020304" pitchFamily="18" charset="0"/>
                <a:cs typeface="Times New Roman" panose="02020603050405020304" pitchFamily="18" charset="0"/>
              </a:rPr>
              <a:t>This is formed by adding -d or -ed to the end of regular verbs. It is used with the helping verb have (has, have, or had). I have learned a thing or two in my life.</a:t>
            </a:r>
            <a:br>
              <a:rPr lang="en-US" sz="1800" dirty="0">
                <a:solidFill>
                  <a:prstClr val="black"/>
                </a:solidFill>
                <a:latin typeface="Times New Roman" panose="02020603050405020304" pitchFamily="18" charset="0"/>
                <a:cs typeface="Times New Roman" panose="02020603050405020304" pitchFamily="18" charset="0"/>
              </a:rPr>
            </a:br>
            <a:r>
              <a:rPr lang="en-US" sz="1800" dirty="0">
                <a:solidFill>
                  <a:prstClr val="black"/>
                </a:solidFill>
                <a:latin typeface="Times New Roman" panose="02020603050405020304" pitchFamily="18" charset="0"/>
                <a:cs typeface="Times New Roman" panose="02020603050405020304" pitchFamily="18" charset="0"/>
              </a:rPr>
              <a:t>She has noticed his weight gain</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59192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1066</TotalTime>
  <Words>4918</Words>
  <Application>Microsoft Office PowerPoint</Application>
  <PresentationFormat>Widescreen</PresentationFormat>
  <Paragraphs>325</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Century Gothic</vt:lpstr>
      <vt:lpstr>Helvetica-ExtraCompressed</vt:lpstr>
      <vt:lpstr>Times New Roman</vt:lpstr>
      <vt:lpstr>Trebuchet MS</vt:lpstr>
      <vt:lpstr>Wingdings 3</vt:lpstr>
      <vt:lpstr>Facet</vt:lpstr>
      <vt:lpstr> جامعة بنها كلية الاداب قسم اللغة الانجليزية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درس 12الكتاب المقرر ص (57-68) Lesson 12: VERBS THAT FOLLOW THE RULES Verbs have four principal parts, or fundamental forms that are used to create a tense:  present, present participle, past , and past participle.                                  • Present: This refers to something that is existing or happening now,or to an action that happens routinely.                                                                              I walk my dog every day. Thomas is here already. As soon as my mom wakes up, she goes straight into the kitchen to make a pot of coffee.                                          • Present participle: This is formed by adding –ing to the end of regular verbs. It is used with forms of the verb to be, such as am,is,are, was, or were. The present    participle form of a verb expresses an ongoing action.(The helping verbs are used   with the present participle determine tense, which is covered in Chapter 14.) I am looking for the notebook I lost in yesterday's class. • Past: This  form of a verb is used to indicate that something has already been completed. I hired my assistant because his resume was impeccable. He learned Japanese during his semester abroad in Tokyo. They placed their trust in the new counselor. Past participle: This is formed by adding -d or -ed to the end of regular verbs. It is used with the helping verb have (has, have, or had). I have learned a thing or two in my life. She has noticed his weight gain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VERBS THAT FOLLOW THE RULES  Verbs have four principal parts, or fundamental forms that are used to create a tense:  present, present participle, past , and past participle. • Present: This refers to something that is existing or happening now,or to an action that happens routinely. I walk my dog every day. Thomas is here already. As soon as my mom wakes up, she goes straight into the kitchen to make a pot of coffee. • Present participle: This is formed by adding –ing to the end of regular verbs. It is used with forms of the verb to be,such as am,is,are, was,or were.The present participle form of a verb expresses an ongoing action.(The helping verbs are used with the present participle determine tense,which is covered in Chapter 14.) I am looking for the notebook I lost in yesterday's class.</dc:title>
  <dc:creator>maka aaa</dc:creator>
  <cp:lastModifiedBy>DR Nazik abd el latif</cp:lastModifiedBy>
  <cp:revision>109</cp:revision>
  <dcterms:created xsi:type="dcterms:W3CDTF">2020-03-18T13:55:14Z</dcterms:created>
  <dcterms:modified xsi:type="dcterms:W3CDTF">2020-03-25T18:34:22Z</dcterms:modified>
</cp:coreProperties>
</file>